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wmf" ContentType="image/x-wmf"/>
  <Default Extension="png" ContentType="image/png"/>
  <Default Extension="emf" ContentType="image/x-e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2"/>
  </p:notesMasterIdLst>
  <p:handoutMasterIdLst>
    <p:handoutMasterId r:id="rId83"/>
  </p:handoutMasterIdLst>
  <p:sldIdLst>
    <p:sldId id="1277" r:id="rId3"/>
    <p:sldId id="1613" r:id="rId4"/>
    <p:sldId id="1269" r:id="rId5"/>
    <p:sldId id="1270" r:id="rId6"/>
    <p:sldId id="1271" r:id="rId7"/>
    <p:sldId id="1272" r:id="rId8"/>
    <p:sldId id="1273" r:id="rId9"/>
    <p:sldId id="1274" r:id="rId10"/>
    <p:sldId id="1275" r:id="rId11"/>
    <p:sldId id="1331" r:id="rId12"/>
    <p:sldId id="1195" r:id="rId13"/>
    <p:sldId id="1531" r:id="rId14"/>
    <p:sldId id="1197" r:id="rId15"/>
    <p:sldId id="1194" r:id="rId16"/>
    <p:sldId id="1547" r:id="rId17"/>
    <p:sldId id="1548" r:id="rId18"/>
    <p:sldId id="1608" r:id="rId19"/>
    <p:sldId id="1224" r:id="rId20"/>
    <p:sldId id="1533" r:id="rId21"/>
    <p:sldId id="1534" r:id="rId22"/>
    <p:sldId id="1332" r:id="rId23"/>
    <p:sldId id="1535" r:id="rId24"/>
    <p:sldId id="1216" r:id="rId25"/>
    <p:sldId id="1536" r:id="rId26"/>
    <p:sldId id="1545" r:id="rId27"/>
    <p:sldId id="1559" r:id="rId28"/>
    <p:sldId id="1560" r:id="rId29"/>
    <p:sldId id="1561" r:id="rId30"/>
    <p:sldId id="1562" r:id="rId31"/>
    <p:sldId id="1563" r:id="rId32"/>
    <p:sldId id="1564" r:id="rId33"/>
    <p:sldId id="1609" r:id="rId34"/>
    <p:sldId id="1566" r:id="rId35"/>
    <p:sldId id="1567" r:id="rId36"/>
    <p:sldId id="1568" r:id="rId37"/>
    <p:sldId id="1569" r:id="rId38"/>
    <p:sldId id="1570" r:id="rId39"/>
    <p:sldId id="1571" r:id="rId40"/>
    <p:sldId id="1572" r:id="rId41"/>
    <p:sldId id="1573" r:id="rId42"/>
    <p:sldId id="1574" r:id="rId43"/>
    <p:sldId id="1575" r:id="rId44"/>
    <p:sldId id="1576" r:id="rId45"/>
    <p:sldId id="1577" r:id="rId46"/>
    <p:sldId id="1578" r:id="rId47"/>
    <p:sldId id="1579" r:id="rId48"/>
    <p:sldId id="1580" r:id="rId49"/>
    <p:sldId id="1610" r:id="rId50"/>
    <p:sldId id="1582" r:id="rId51"/>
    <p:sldId id="1583" r:id="rId52"/>
    <p:sldId id="1584" r:id="rId53"/>
    <p:sldId id="1585" r:id="rId54"/>
    <p:sldId id="1586" r:id="rId55"/>
    <p:sldId id="1587" r:id="rId56"/>
    <p:sldId id="1588" r:id="rId57"/>
    <p:sldId id="1589" r:id="rId58"/>
    <p:sldId id="1590" r:id="rId59"/>
    <p:sldId id="1591" r:id="rId60"/>
    <p:sldId id="1592" r:id="rId61"/>
    <p:sldId id="1593" r:id="rId62"/>
    <p:sldId id="1594" r:id="rId63"/>
    <p:sldId id="1595" r:id="rId64"/>
    <p:sldId id="1596" r:id="rId65"/>
    <p:sldId id="1611" r:id="rId66"/>
    <p:sldId id="1598" r:id="rId67"/>
    <p:sldId id="1599" r:id="rId68"/>
    <p:sldId id="1600" r:id="rId69"/>
    <p:sldId id="1601" r:id="rId70"/>
    <p:sldId id="1602" r:id="rId71"/>
    <p:sldId id="1603" r:id="rId72"/>
    <p:sldId id="1604" r:id="rId73"/>
    <p:sldId id="1605" r:id="rId74"/>
    <p:sldId id="1688" r:id="rId75"/>
    <p:sldId id="1606" r:id="rId76"/>
    <p:sldId id="1691" r:id="rId77"/>
    <p:sldId id="1694" r:id="rId78"/>
    <p:sldId id="1695" r:id="rId79"/>
    <p:sldId id="1692" r:id="rId80"/>
    <p:sldId id="1482" r:id="rId81"/>
  </p:sldIdLst>
  <p:sldSz cx="9144000" cy="6858000" type="screen4x3"/>
  <p:notesSz cx="6858000" cy="9144000"/>
  <p:custDataLst>
    <p:tags r:id="rId87"/>
  </p:custDataLst>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6"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7D"/>
    <a:srgbClr val="FF33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03" d="100"/>
          <a:sy n="103" d="100"/>
        </p:scale>
        <p:origin x="1770" y="102"/>
      </p:cViewPr>
      <p:guideLst>
        <p:guide orient="horz" pos="2166"/>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7" Type="http://schemas.openxmlformats.org/officeDocument/2006/relationships/tags" Target="tags/tag129.xml"/><Relationship Id="rId86" Type="http://schemas.openxmlformats.org/officeDocument/2006/relationships/tableStyles" Target="tableStyles.xml"/><Relationship Id="rId85" Type="http://schemas.openxmlformats.org/officeDocument/2006/relationships/viewProps" Target="viewProps.xml"/><Relationship Id="rId84" Type="http://schemas.openxmlformats.org/officeDocument/2006/relationships/presProps" Target="presProps.xml"/><Relationship Id="rId83" Type="http://schemas.openxmlformats.org/officeDocument/2006/relationships/handoutMaster" Target="handoutMasters/handoutMaster1.xml"/><Relationship Id="rId82" Type="http://schemas.openxmlformats.org/officeDocument/2006/relationships/notesMaster" Target="notesMasters/notesMaster1.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noProof="1" smtClean="0">
                <a:cs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wrap="square" lIns="91440" tIns="45720" rIns="91440" bIns="45720" numCol="1" anchor="b" anchorCtr="0" compatLnSpc="1"/>
          <a:lstStyle/>
          <a:p>
            <a:pPr lvl="0" algn="r" eaLnBrk="1" fontAlgn="base" hangingPunct="1"/>
            <a:fld id="{9A0DB2DC-4C9A-4742-B13C-FB6460FD3503}" type="slidenum">
              <a:rPr lang="zh-CN" altLang="en-US" sz="1200" strike="noStrike" noProof="1" dirty="0">
                <a:latin typeface="Arial" panose="020B0604020202020204" pitchFamily="34" charset="0"/>
                <a:ea typeface="宋体" panose="02010600030101010101" pitchFamily="2" charset="-122"/>
                <a:cs typeface="+mn-cs"/>
              </a:rPr>
            </a:fld>
            <a:endParaRPr lang="zh-CN" altLang="en-US" sz="1200"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2754" name="页眉占位符 202753"/>
          <p:cNvSpPr>
            <a:spLocks noGrp="1"/>
          </p:cNvSpPr>
          <p:nvPr>
            <p:ph type="hdr" sz="quarter"/>
          </p:nvPr>
        </p:nvSpPr>
        <p:spPr>
          <a:xfrm>
            <a:off x="0" y="0"/>
            <a:ext cx="2971800" cy="457200"/>
          </a:xfrm>
          <a:prstGeom prst="rect">
            <a:avLst/>
          </a:prstGeom>
          <a:noFill/>
          <a:ln w="9525">
            <a:noFill/>
          </a:ln>
        </p:spPr>
        <p:txBody>
          <a:bodyPr/>
          <a:lstStyle>
            <a:lvl1pPr>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2755" name="日期占位符 202754"/>
          <p:cNvSpPr>
            <a:spLocks noGrp="1"/>
          </p:cNvSpPr>
          <p:nvPr>
            <p:ph type="dt" idx="1"/>
          </p:nvPr>
        </p:nvSpPr>
        <p:spPr>
          <a:xfrm>
            <a:off x="3884613" y="0"/>
            <a:ext cx="2971800" cy="457200"/>
          </a:xfrm>
          <a:prstGeom prst="rect">
            <a:avLst/>
          </a:prstGeom>
          <a:noFill/>
          <a:ln w="9525">
            <a:noFill/>
          </a:ln>
        </p:spPr>
        <p:txBody>
          <a:bodyPr/>
          <a:lstStyle>
            <a:lvl1pPr algn="r">
              <a:defRPr sz="1200" noProof="1"/>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48" name="幻灯片图像占位符 202755"/>
          <p:cNvSpPr>
            <a:spLocks noGrp="1" noRot="1" noChangeAspect="1" noTextEdi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3077" name="文本占位符 202756"/>
          <p:cNvSpPr>
            <a:spLocks noGrp="1" noChangeArrowheads="1"/>
          </p:cNvSpPr>
          <p:nvPr>
            <p:ph type="body" sz="quarter" idx="4294967295"/>
          </p:nvPr>
        </p:nvSpPr>
        <p:spPr bwMode="auto">
          <a:xfrm>
            <a:off x="685800" y="4343400"/>
            <a:ext cx="5486400" cy="4114800"/>
          </a:xfrm>
          <a:prstGeom prst="rect">
            <a:avLst/>
          </a:prstGeom>
          <a:noFill/>
          <a:ln w="9525">
            <a:noFill/>
            <a:miter lim="800000"/>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rPr>
              <a:t>单击此处编辑母版文本样式</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a:p>
            <a:pPr marL="457200" marR="0" lvl="1"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rPr>
              <a:t>第二级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a:p>
            <a:pPr marL="914400" marR="0" lvl="2"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rPr>
              <a:t>第三级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a:p>
            <a:pPr marL="1371600" marR="0" lvl="3"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rPr>
              <a:t>第四级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a:p>
            <a:pPr marL="1828800" marR="0" lvl="4"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rPr>
              <a:t>第五级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202758" name="页脚占位符 202757"/>
          <p:cNvSpPr>
            <a:spLocks noGrp="1"/>
          </p:cNvSpPr>
          <p:nvPr>
            <p:ph type="ftr" sz="quarter" idx="4"/>
          </p:nvPr>
        </p:nvSpPr>
        <p:spPr>
          <a:xfrm>
            <a:off x="0" y="8685213"/>
            <a:ext cx="2971800" cy="457200"/>
          </a:xfrm>
          <a:prstGeom prst="rect">
            <a:avLst/>
          </a:prstGeom>
          <a:noFill/>
          <a:ln w="9525">
            <a:noFill/>
          </a:ln>
        </p:spPr>
        <p:txBody>
          <a:bodyPr anchor="b"/>
          <a:lstStyle>
            <a:lvl1pPr>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2759" name="灯片编号占位符 202758"/>
          <p:cNvSpPr>
            <a:spLocks noGrp="1"/>
          </p:cNvSpPr>
          <p:nvPr>
            <p:ph type="sldNum" sz="quarter" idx="5"/>
          </p:nvPr>
        </p:nvSpPr>
        <p:spPr>
          <a:xfrm>
            <a:off x="3884613" y="8685213"/>
            <a:ext cx="2971800" cy="457200"/>
          </a:xfrm>
          <a:prstGeom prst="rect">
            <a:avLst/>
          </a:prstGeom>
          <a:noFill/>
          <a:ln w="9525">
            <a:noFill/>
          </a:ln>
        </p:spPr>
        <p:txBody>
          <a:bodyPr vert="horz" wrap="square" lIns="91440" tIns="45720" rIns="91440" bIns="45720" numCol="1" anchor="b" anchorCtr="0" compatLnSpc="1"/>
          <a:lstStyle/>
          <a:p>
            <a:pPr lvl="0" algn="r" eaLnBrk="1" fontAlgn="base" hangingPunct="1"/>
            <a:fld id="{9A0DB2DC-4C9A-4742-B13C-FB6460FD3503}" type="slidenum">
              <a:rPr lang="zh-CN" altLang="en-US" sz="1200" strike="noStrike" noProof="1" dirty="0">
                <a:latin typeface="Arial" panose="020B0604020202020204" pitchFamily="34" charset="0"/>
                <a:ea typeface="宋体" panose="02010600030101010101" pitchFamily="2" charset="-122"/>
                <a:cs typeface="+mn-cs"/>
              </a:rPr>
            </a:fld>
            <a:endParaRPr lang="zh-CN" altLang="en-US" sz="1200" strike="noStrike" noProof="1"/>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buFont typeface="Arial" panose="020B0604020202020204" pitchFamily="34" charset="0"/>
      <a:defRPr sz="1200" kern="1200">
        <a:solidFill>
          <a:schemeClr val="tx1"/>
        </a:solidFill>
        <a:latin typeface="Arial" panose="020B0604020202020204" pitchFamily="34" charset="0"/>
        <a:ea typeface="宋体" panose="02010600030101010101" pitchFamily="2" charset="-122"/>
      </a:defRPr>
    </a:lvl1pPr>
    <a:lvl2pPr marL="457200" lvl="1" algn="l" rtl="0" eaLnBrk="0" fontAlgn="base" hangingPunct="0">
      <a:spcBef>
        <a:spcPct val="30000"/>
      </a:spcBef>
      <a:spcAft>
        <a:spcPct val="0"/>
      </a:spcAft>
      <a:buFont typeface="Arial" panose="020B0604020202020204" pitchFamily="34" charset="0"/>
      <a:defRPr sz="1200" kern="1200">
        <a:solidFill>
          <a:schemeClr val="tx1"/>
        </a:solidFill>
        <a:latin typeface="Arial" panose="020B0604020202020204" pitchFamily="34" charset="0"/>
        <a:ea typeface="宋体" panose="02010600030101010101" pitchFamily="2" charset="-122"/>
      </a:defRPr>
    </a:lvl2pPr>
    <a:lvl3pPr marL="914400" lvl="2" algn="l" rtl="0" eaLnBrk="0" fontAlgn="base" hangingPunct="0">
      <a:spcBef>
        <a:spcPct val="30000"/>
      </a:spcBef>
      <a:spcAft>
        <a:spcPct val="0"/>
      </a:spcAft>
      <a:buFont typeface="Arial" panose="020B0604020202020204" pitchFamily="34" charset="0"/>
      <a:defRPr sz="1200" kern="1200">
        <a:solidFill>
          <a:schemeClr val="tx1"/>
        </a:solidFill>
        <a:latin typeface="Arial" panose="020B0604020202020204" pitchFamily="34" charset="0"/>
        <a:ea typeface="宋体" panose="02010600030101010101" pitchFamily="2" charset="-122"/>
      </a:defRPr>
    </a:lvl3pPr>
    <a:lvl4pPr marL="1371600" lvl="3" algn="l" rtl="0" eaLnBrk="0" fontAlgn="base" hangingPunct="0">
      <a:spcBef>
        <a:spcPct val="30000"/>
      </a:spcBef>
      <a:spcAft>
        <a:spcPct val="0"/>
      </a:spcAft>
      <a:buFont typeface="Arial" panose="020B0604020202020204" pitchFamily="34" charset="0"/>
      <a:defRPr sz="1200" kern="1200">
        <a:solidFill>
          <a:schemeClr val="tx1"/>
        </a:solidFill>
        <a:latin typeface="Arial" panose="020B0604020202020204" pitchFamily="34" charset="0"/>
        <a:ea typeface="宋体" panose="02010600030101010101" pitchFamily="2" charset="-122"/>
      </a:defRPr>
    </a:lvl4pPr>
    <a:lvl5pPr marL="1828800" lvl="4" algn="l" rtl="0" eaLnBrk="0" fontAlgn="base" hangingPunct="0">
      <a:spcBef>
        <a:spcPct val="30000"/>
      </a:spcBef>
      <a:spcAft>
        <a:spcPct val="0"/>
      </a:spcAft>
      <a:buFont typeface="Arial" panose="020B0604020202020204" pitchFamily="34" charset="0"/>
      <a:defRPr sz="1200" kern="120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a:xfrm>
          <a:off x="0" y="0"/>
          <a:ext cx="0" cy="0"/>
          <a:chOff x="0" y="0"/>
          <a:chExt cx="0" cy="0"/>
        </a:xfrm>
      </p:grpSpPr>
      <p:grpSp>
        <p:nvGrpSpPr>
          <p:cNvPr id="3074" name="组合 5121"/>
          <p:cNvGrpSpPr/>
          <p:nvPr/>
        </p:nvGrpSpPr>
        <p:grpSpPr>
          <a:xfrm>
            <a:off x="0" y="0"/>
            <a:ext cx="9144000" cy="6858000"/>
            <a:chOff x="0" y="0"/>
            <a:chExt cx="5760" cy="4320"/>
          </a:xfrm>
        </p:grpSpPr>
        <p:sp>
          <p:nvSpPr>
            <p:cNvPr id="18" name="矩形 5122"/>
            <p:cNvSpPr>
              <a:spLocks noChangeArrowheads="1"/>
            </p:cNvSpPr>
            <p:nvPr/>
          </p:nvSpPr>
          <p:spPr bwMode="auto">
            <a:xfrm>
              <a:off x="0" y="0"/>
              <a:ext cx="2208" cy="4320"/>
            </a:xfrm>
            <a:prstGeom prst="rect">
              <a:avLst/>
            </a:prstGeom>
            <a:gradFill rotWithShape="0">
              <a:gsLst>
                <a:gs pos="0">
                  <a:schemeClr val="folHlink"/>
                </a:gs>
                <a:gs pos="100000">
                  <a:schemeClr val="bg1"/>
                </a:gs>
              </a:gsLst>
              <a:lin ang="0" scaled="1"/>
            </a:gradFill>
            <a:ln w="9525">
              <a:noFill/>
              <a:miter lim="800000"/>
            </a:ln>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9" name="矩形 5123"/>
            <p:cNvSpPr>
              <a:spLocks noChangeArrowheads="1"/>
            </p:cNvSpPr>
            <p:nvPr/>
          </p:nvSpPr>
          <p:spPr bwMode="auto">
            <a:xfrm>
              <a:off x="1081" y="1065"/>
              <a:ext cx="4679" cy="1596"/>
            </a:xfrm>
            <a:prstGeom prst="rect">
              <a:avLst/>
            </a:prstGeom>
            <a:solidFill>
              <a:schemeClr val="bg2"/>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grpSp>
          <p:nvGrpSpPr>
            <p:cNvPr id="3077" name="组合 5124"/>
            <p:cNvGrpSpPr/>
            <p:nvPr/>
          </p:nvGrpSpPr>
          <p:grpSpPr>
            <a:xfrm>
              <a:off x="0" y="672"/>
              <a:ext cx="1806" cy="1989"/>
              <a:chOff x="0" y="672"/>
              <a:chExt cx="1806" cy="1989"/>
            </a:xfrm>
          </p:grpSpPr>
          <p:sp>
            <p:nvSpPr>
              <p:cNvPr id="21" name="矩形 5125"/>
              <p:cNvSpPr>
                <a:spLocks noChangeArrowheads="1"/>
              </p:cNvSpPr>
              <p:nvPr/>
            </p:nvSpPr>
            <p:spPr bwMode="auto">
              <a:xfrm>
                <a:off x="361" y="2257"/>
                <a:ext cx="363" cy="404"/>
              </a:xfrm>
              <a:prstGeom prst="rect">
                <a:avLst/>
              </a:prstGeom>
              <a:solidFill>
                <a:schemeClr val="accent2"/>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2" name="矩形 5126"/>
              <p:cNvSpPr>
                <a:spLocks noChangeArrowheads="1"/>
              </p:cNvSpPr>
              <p:nvPr/>
            </p:nvSpPr>
            <p:spPr bwMode="auto">
              <a:xfrm>
                <a:off x="1081" y="1065"/>
                <a:ext cx="362" cy="405"/>
              </a:xfrm>
              <a:prstGeom prst="rect">
                <a:avLst/>
              </a:prstGeom>
              <a:solidFill>
                <a:schemeClr val="folHlink"/>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3" name="矩形 5127"/>
              <p:cNvSpPr>
                <a:spLocks noChangeArrowheads="1"/>
              </p:cNvSpPr>
              <p:nvPr/>
            </p:nvSpPr>
            <p:spPr bwMode="auto">
              <a:xfrm>
                <a:off x="1437" y="672"/>
                <a:ext cx="369" cy="400"/>
              </a:xfrm>
              <a:prstGeom prst="rect">
                <a:avLst/>
              </a:prstGeom>
              <a:solidFill>
                <a:schemeClr val="folHlink"/>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4" name="矩形 5128"/>
              <p:cNvSpPr>
                <a:spLocks noChangeArrowheads="1"/>
              </p:cNvSpPr>
              <p:nvPr/>
            </p:nvSpPr>
            <p:spPr bwMode="auto">
              <a:xfrm>
                <a:off x="719" y="2257"/>
                <a:ext cx="368" cy="404"/>
              </a:xfrm>
              <a:prstGeom prst="rect">
                <a:avLst/>
              </a:prstGeom>
              <a:solidFill>
                <a:schemeClr val="bg2"/>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5" name="矩形 5129"/>
              <p:cNvSpPr>
                <a:spLocks noChangeArrowheads="1"/>
              </p:cNvSpPr>
              <p:nvPr/>
            </p:nvSpPr>
            <p:spPr bwMode="auto">
              <a:xfrm>
                <a:off x="1437" y="1065"/>
                <a:ext cx="369" cy="405"/>
              </a:xfrm>
              <a:prstGeom prst="rect">
                <a:avLst/>
              </a:prstGeom>
              <a:solidFill>
                <a:schemeClr val="accent2"/>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6" name="矩形 5130"/>
              <p:cNvSpPr>
                <a:spLocks noChangeArrowheads="1"/>
              </p:cNvSpPr>
              <p:nvPr/>
            </p:nvSpPr>
            <p:spPr bwMode="auto">
              <a:xfrm>
                <a:off x="719" y="1464"/>
                <a:ext cx="368" cy="399"/>
              </a:xfrm>
              <a:prstGeom prst="rect">
                <a:avLst/>
              </a:prstGeom>
              <a:solidFill>
                <a:schemeClr val="folHlink"/>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7" name="矩形 5131"/>
              <p:cNvSpPr>
                <a:spLocks noChangeArrowheads="1"/>
              </p:cNvSpPr>
              <p:nvPr/>
            </p:nvSpPr>
            <p:spPr bwMode="auto">
              <a:xfrm>
                <a:off x="0" y="1464"/>
                <a:ext cx="367" cy="399"/>
              </a:xfrm>
              <a:prstGeom prst="rect">
                <a:avLst/>
              </a:prstGeom>
              <a:solidFill>
                <a:schemeClr val="bg2"/>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8" name="矩形 5132"/>
              <p:cNvSpPr>
                <a:spLocks noChangeArrowheads="1"/>
              </p:cNvSpPr>
              <p:nvPr/>
            </p:nvSpPr>
            <p:spPr bwMode="auto">
              <a:xfrm>
                <a:off x="1081" y="1464"/>
                <a:ext cx="362" cy="399"/>
              </a:xfrm>
              <a:prstGeom prst="rect">
                <a:avLst/>
              </a:prstGeom>
              <a:solidFill>
                <a:schemeClr val="accent2"/>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9" name="矩形 5133"/>
              <p:cNvSpPr>
                <a:spLocks noChangeArrowheads="1"/>
              </p:cNvSpPr>
              <p:nvPr/>
            </p:nvSpPr>
            <p:spPr bwMode="auto">
              <a:xfrm>
                <a:off x="361" y="1857"/>
                <a:ext cx="363" cy="406"/>
              </a:xfrm>
              <a:prstGeom prst="rect">
                <a:avLst/>
              </a:prstGeom>
              <a:solidFill>
                <a:schemeClr val="folHlink"/>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 name="矩形 5134"/>
              <p:cNvSpPr>
                <a:spLocks noChangeArrowheads="1"/>
              </p:cNvSpPr>
              <p:nvPr/>
            </p:nvSpPr>
            <p:spPr bwMode="auto">
              <a:xfrm>
                <a:off x="719" y="1857"/>
                <a:ext cx="368" cy="406"/>
              </a:xfrm>
              <a:prstGeom prst="rect">
                <a:avLst/>
              </a:prstGeom>
              <a:solidFill>
                <a:schemeClr val="accent2"/>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grpSp>
      </p:grpSp>
      <p:sp>
        <p:nvSpPr>
          <p:cNvPr id="5139" name="标题 5138"/>
          <p:cNvSpPr>
            <a:spLocks noGrp="1"/>
          </p:cNvSpPr>
          <p:nvPr>
            <p:ph type="ctrTitle"/>
          </p:nvPr>
        </p:nvSpPr>
        <p:spPr>
          <a:xfrm>
            <a:off x="2971800" y="1828800"/>
            <a:ext cx="6019800" cy="2209800"/>
          </a:xfrm>
          <a:prstGeom prst="rect">
            <a:avLst/>
          </a:prstGeom>
          <a:noFill/>
          <a:ln w="9525">
            <a:noFill/>
          </a:ln>
        </p:spPr>
        <p:txBody>
          <a:bodyPr/>
          <a:lstStyle>
            <a:lvl1pPr lvl="0">
              <a:defRPr sz="5000" kern="1200">
                <a:solidFill>
                  <a:srgbClr val="FFFFFF"/>
                </a:solidFill>
              </a:defRPr>
            </a:lvl1pPr>
          </a:lstStyle>
          <a:p>
            <a:pPr lvl="0" fontAlgn="base"/>
            <a:r>
              <a:rPr lang="zh-CN" altLang="en-US" strike="noStrike" noProof="1"/>
              <a:t>单击此处编辑母版标题样式</a:t>
            </a:r>
            <a:endParaRPr lang="zh-CN" altLang="en-US" strike="noStrike" noProof="1"/>
          </a:p>
        </p:txBody>
      </p:sp>
      <p:sp>
        <p:nvSpPr>
          <p:cNvPr id="5140" name="副标题 5139"/>
          <p:cNvSpPr>
            <a:spLocks noGrp="1"/>
          </p:cNvSpPr>
          <p:nvPr>
            <p:ph type="subTitle" idx="1"/>
          </p:nvPr>
        </p:nvSpPr>
        <p:spPr>
          <a:xfrm>
            <a:off x="2971800" y="4267200"/>
            <a:ext cx="6019800" cy="1752600"/>
          </a:xfrm>
          <a:prstGeom prst="rect">
            <a:avLst/>
          </a:prstGeom>
          <a:noFill/>
          <a:ln w="9525">
            <a:noFill/>
          </a:ln>
        </p:spPr>
        <p:txBody>
          <a:bodyPr/>
          <a:lstStyle>
            <a:lvl1pPr marL="0" lvl="0" indent="0">
              <a:buNone/>
              <a:defRPr sz="3400" kern="1200"/>
            </a:lvl1pPr>
            <a:lvl2pPr marL="457200" lvl="1" indent="-457200" algn="ctr">
              <a:buNone/>
              <a:defRPr sz="3400" kern="1200"/>
            </a:lvl2pPr>
            <a:lvl3pPr marL="914400" lvl="2" indent="-914400" algn="ctr">
              <a:buNone/>
              <a:defRPr sz="3400" kern="1200"/>
            </a:lvl3pPr>
            <a:lvl4pPr marL="1371600" lvl="3" indent="-1371600" algn="ctr">
              <a:buNone/>
              <a:defRPr sz="3400" kern="1200"/>
            </a:lvl4pPr>
            <a:lvl5pPr marL="1828800" lvl="4" indent="-1828800" algn="ctr">
              <a:buNone/>
              <a:defRPr sz="3400" kern="1200"/>
            </a:lvl5pPr>
          </a:lstStyle>
          <a:p>
            <a:pPr lvl="0" fontAlgn="base"/>
            <a:r>
              <a:rPr lang="zh-CN" altLang="en-US" strike="noStrike" noProof="1"/>
              <a:t>单击此处编辑母版副标题样式</a:t>
            </a:r>
            <a:endParaRPr lang="zh-CN" altLang="en-US" strike="noStrike" noProof="1"/>
          </a:p>
        </p:txBody>
      </p:sp>
      <p:sp>
        <p:nvSpPr>
          <p:cNvPr id="31" name="日期占位符 5135"/>
          <p:cNvSpPr>
            <a:spLocks noGrp="1"/>
          </p:cNvSpPr>
          <p:nvPr>
            <p:ph type="dt" sz="half" idx="2"/>
          </p:nvPr>
        </p:nvSpPr>
        <p:spPr>
          <a:xfrm>
            <a:off x="457200" y="6248400"/>
            <a:ext cx="2133600" cy="457200"/>
          </a:xfrm>
          <a:prstGeom prst="rect">
            <a:avLst/>
          </a:prstGeom>
          <a:noFill/>
          <a:ln w="9525">
            <a:noFill/>
          </a:ln>
        </p:spPr>
        <p:txBody>
          <a:bodyPr anchor="b"/>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2" name="页脚占位符 5136"/>
          <p:cNvSpPr>
            <a:spLocks noGrp="1"/>
          </p:cNvSpPr>
          <p:nvPr>
            <p:ph type="ftr" sz="quarter" idx="3"/>
          </p:nvPr>
        </p:nvSpPr>
        <p:spPr>
          <a:xfrm>
            <a:off x="3124200" y="6248400"/>
            <a:ext cx="2895600" cy="457200"/>
          </a:xfrm>
          <a:prstGeom prst="rect">
            <a:avLst/>
          </a:prstGeom>
          <a:noFill/>
          <a:ln w="9525">
            <a:noFill/>
          </a:ln>
        </p:spPr>
        <p:txBody>
          <a:bodyPr anchor="b"/>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3" name="灯片编号占位符 5137"/>
          <p:cNvSpPr>
            <a:spLocks noGrp="1"/>
          </p:cNvSpPr>
          <p:nvPr>
            <p:ph type="sldNum" sz="quarter" idx="4"/>
          </p:nvPr>
        </p:nvSpPr>
        <p:spPr>
          <a:xfrm>
            <a:off x="6553200" y="6248400"/>
            <a:ext cx="2133600" cy="457200"/>
          </a:xfrm>
          <a:prstGeom prst="rect">
            <a:avLst/>
          </a:prstGeom>
          <a:noFill/>
          <a:ln w="9525">
            <a:noFill/>
          </a:ln>
        </p:spPr>
        <p:txBody>
          <a:bodyPr vert="horz" wrap="square" lIns="91440" tIns="45720" rIns="91440" bIns="45720" numCol="1" anchor="b" anchorCtr="0" compatLnSpc="1"/>
          <a:lstStyle/>
          <a:p>
            <a:pPr algn="r" fontAlgn="base"/>
            <a:fld id="{9A0DB2DC-4C9A-4742-B13C-FB6460FD3503}" type="slidenum">
              <a:rPr lang="zh-CN" altLang="en-US" strike="noStrike" noProof="1" dirty="0">
                <a:latin typeface="Arial Black" panose="020B0A04020102020204" pitchFamily="34" charset="0"/>
                <a:ea typeface="宋体" panose="02010600030101010101" pitchFamily="2" charset="-122"/>
                <a:cs typeface="+mn-cs"/>
              </a:rPr>
            </a:fld>
            <a:endParaRPr lang="zh-CN" altLang="en-US" strike="noStrike" noProof="1">
              <a:latin typeface="Arial Black" panose="020B0A04020102020204" pitchFamily="34"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6" name="日期占位符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6" name="日期占位符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457200" y="1981200"/>
            <a:ext cx="4032504" cy="3886200"/>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4654296" y="1981200"/>
            <a:ext cx="4032504" cy="3886200"/>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7" name="日期占位符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灯片编号占位符 7"/>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9" name="日期占位符 8"/>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5" name="日期占位符 4"/>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灯片编号占位符 2"/>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4" name="日期占位符 3"/>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endParaRPr lang="zh-CN" altLang="en-US" strike="noStrike" noProof="1"/>
          </a:p>
        </p:txBody>
      </p:sp>
      <p:sp>
        <p:nvSpPr>
          <p:cNvPr id="5" name="页脚占位符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7" name="日期占位符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anose="05000000000000000000" pitchFamily="2" charset="2"/>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endParaRPr lang="zh-CN" altLang="en-US" strike="noStrike" noProof="1"/>
          </a:p>
        </p:txBody>
      </p:sp>
      <p:sp>
        <p:nvSpPr>
          <p:cNvPr id="5" name="页脚占位符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7" name="日期占位符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6" name="日期占位符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57200"/>
            <a:ext cx="2057400" cy="5410200"/>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457200" y="457200"/>
            <a:ext cx="6052930" cy="5410200"/>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6" name="日期占位符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sz="half" idx="1"/>
          </p:nvPr>
        </p:nvSpPr>
        <p:spPr>
          <a:xfrm>
            <a:off x="628650" y="1825625"/>
            <a:ext cx="38862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4629150" y="1825625"/>
            <a:ext cx="38862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7" name="日期占位符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表格占位符 2"/>
          <p:cNvSpPr>
            <a:spLocks noGrp="1"/>
          </p:cNvSpPr>
          <p:nvPr>
            <p:ph type="tbl"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anose="05000000000000000000" pitchFamily="2" charset="2"/>
              <a:buChar char="n"/>
              <a:defRPr/>
            </a:pP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p:txBody>
      </p:sp>
      <p:sp>
        <p:nvSpPr>
          <p:cNvPr id="4" name="页脚占位符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6" name="日期占位符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reserve="1">
  <p:cSld name="标题和内容在文本之上">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28650" y="1825625"/>
            <a:ext cx="7886700" cy="2098675"/>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628650" y="4076700"/>
            <a:ext cx="7886700" cy="21002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1"/>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
        <p:nvSpPr>
          <p:cNvPr id="7" name="日期占位符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页脚占位符 4097"/>
          <p:cNvSpPr>
            <a:spLocks noGrp="1"/>
          </p:cNvSpPr>
          <p:nvPr>
            <p:ph type="ftr" sz="quarter" idx="3"/>
          </p:nvPr>
        </p:nvSpPr>
        <p:spPr>
          <a:xfrm>
            <a:off x="3124200" y="6248400"/>
            <a:ext cx="2895600" cy="457200"/>
          </a:xfrm>
          <a:prstGeom prst="rect">
            <a:avLst/>
          </a:prstGeom>
          <a:noFill/>
          <a:ln w="9525">
            <a:noFill/>
          </a:ln>
        </p:spPr>
        <p:txBody>
          <a:bodyPr anchor="b"/>
          <a:lstStyle>
            <a:lvl1pPr algn="ctr">
              <a:defRPr sz="1200"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099" name="灯片编号占位符 4098"/>
          <p:cNvSpPr>
            <a:spLocks noGrp="1"/>
          </p:cNvSpPr>
          <p:nvPr>
            <p:ph type="sldNum" sz="quarter" idx="4"/>
          </p:nvPr>
        </p:nvSpPr>
        <p:spPr>
          <a:xfrm>
            <a:off x="6553200" y="6248400"/>
            <a:ext cx="2133600" cy="457200"/>
          </a:xfrm>
          <a:prstGeom prst="rect">
            <a:avLst/>
          </a:prstGeom>
          <a:noFill/>
          <a:ln w="9525">
            <a:noFill/>
          </a:ln>
        </p:spPr>
        <p:txBody>
          <a:bodyPr vert="horz" wrap="square" lIns="91440" tIns="45720" rIns="91440" bIns="45720" numCol="1" anchor="b" anchorCtr="0" compatLnSpc="1"/>
          <a:lstStyle>
            <a:lvl1pPr algn="r">
              <a:defRPr sz="1200"/>
            </a:lvl1p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grpSp>
        <p:nvGrpSpPr>
          <p:cNvPr id="1028" name="组合 4099"/>
          <p:cNvGrpSpPr/>
          <p:nvPr/>
        </p:nvGrpSpPr>
        <p:grpSpPr>
          <a:xfrm>
            <a:off x="0" y="0"/>
            <a:ext cx="9144000" cy="546100"/>
            <a:chOff x="0" y="0"/>
            <a:chExt cx="5760" cy="344"/>
          </a:xfrm>
        </p:grpSpPr>
        <p:sp>
          <p:nvSpPr>
            <p:cNvPr id="1029" name="矩形 4100"/>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ln>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30" name="矩形 4101"/>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31" name="矩形 4102"/>
            <p:cNvSpPr>
              <a:spLocks noChangeArrowheads="1"/>
            </p:cNvSpPr>
            <p:nvPr/>
          </p:nvSpPr>
          <p:spPr bwMode="auto">
            <a:xfrm>
              <a:off x="258" y="85"/>
              <a:ext cx="87" cy="89"/>
            </a:xfrm>
            <a:prstGeom prst="rect">
              <a:avLst/>
            </a:prstGeom>
            <a:solidFill>
              <a:schemeClr val="folHlink"/>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hlink"/>
                </a:solidFill>
                <a:effectLst/>
                <a:uLnTx/>
                <a:uFillTx/>
                <a:latin typeface="Arial" panose="020B0604020202020204" pitchFamily="34" charset="0"/>
                <a:ea typeface="宋体" panose="02010600030101010101" pitchFamily="2" charset="-122"/>
                <a:cs typeface="+mn-cs"/>
              </a:endParaRPr>
            </a:p>
          </p:txBody>
        </p:sp>
        <p:sp>
          <p:nvSpPr>
            <p:cNvPr id="1032" name="矩形 4103"/>
            <p:cNvSpPr>
              <a:spLocks noChangeArrowheads="1"/>
            </p:cNvSpPr>
            <p:nvPr/>
          </p:nvSpPr>
          <p:spPr bwMode="auto">
            <a:xfrm>
              <a:off x="345" y="0"/>
              <a:ext cx="88" cy="87"/>
            </a:xfrm>
            <a:prstGeom prst="rect">
              <a:avLst/>
            </a:prstGeom>
            <a:solidFill>
              <a:schemeClr val="folHlink"/>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hlink"/>
                </a:solidFill>
                <a:effectLst/>
                <a:uLnTx/>
                <a:uFillTx/>
                <a:latin typeface="Arial" panose="020B0604020202020204" pitchFamily="34" charset="0"/>
                <a:ea typeface="宋体" panose="02010600030101010101" pitchFamily="2" charset="-122"/>
                <a:cs typeface="+mn-cs"/>
              </a:endParaRPr>
            </a:p>
          </p:txBody>
        </p:sp>
        <p:sp>
          <p:nvSpPr>
            <p:cNvPr id="1033" name="矩形 4104"/>
            <p:cNvSpPr>
              <a:spLocks noChangeArrowheads="1"/>
            </p:cNvSpPr>
            <p:nvPr/>
          </p:nvSpPr>
          <p:spPr bwMode="auto">
            <a:xfrm>
              <a:off x="345" y="85"/>
              <a:ext cx="88" cy="89"/>
            </a:xfrm>
            <a:prstGeom prst="rect">
              <a:avLst/>
            </a:prstGeom>
            <a:solidFill>
              <a:schemeClr val="accent2"/>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034" name="矩形 4105"/>
            <p:cNvSpPr>
              <a:spLocks noChangeArrowheads="1"/>
            </p:cNvSpPr>
            <p:nvPr/>
          </p:nvSpPr>
          <p:spPr bwMode="auto">
            <a:xfrm>
              <a:off x="173" y="173"/>
              <a:ext cx="86" cy="87"/>
            </a:xfrm>
            <a:prstGeom prst="rect">
              <a:avLst/>
            </a:prstGeom>
            <a:solidFill>
              <a:schemeClr val="folHlink"/>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hlink"/>
                </a:solidFill>
                <a:effectLst/>
                <a:uLnTx/>
                <a:uFillTx/>
                <a:latin typeface="Arial" panose="020B0604020202020204" pitchFamily="34" charset="0"/>
                <a:ea typeface="宋体" panose="02010600030101010101" pitchFamily="2" charset="-122"/>
                <a:cs typeface="+mn-cs"/>
              </a:endParaRPr>
            </a:p>
          </p:txBody>
        </p:sp>
        <p:sp>
          <p:nvSpPr>
            <p:cNvPr id="1035" name="矩形 4106"/>
            <p:cNvSpPr>
              <a:spLocks noChangeArrowheads="1"/>
            </p:cNvSpPr>
            <p:nvPr/>
          </p:nvSpPr>
          <p:spPr bwMode="auto">
            <a:xfrm>
              <a:off x="83" y="86"/>
              <a:ext cx="89" cy="87"/>
            </a:xfrm>
            <a:prstGeom prst="rect">
              <a:avLst/>
            </a:prstGeom>
            <a:solidFill>
              <a:schemeClr val="bg2"/>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36" name="矩形 4107"/>
            <p:cNvSpPr>
              <a:spLocks noChangeArrowheads="1"/>
            </p:cNvSpPr>
            <p:nvPr/>
          </p:nvSpPr>
          <p:spPr bwMode="auto">
            <a:xfrm>
              <a:off x="258" y="171"/>
              <a:ext cx="87" cy="87"/>
            </a:xfrm>
            <a:prstGeom prst="rect">
              <a:avLst/>
            </a:prstGeom>
            <a:solidFill>
              <a:schemeClr val="accent2"/>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037" name="矩形 4108"/>
            <p:cNvSpPr>
              <a:spLocks noChangeArrowheads="1"/>
            </p:cNvSpPr>
            <p:nvPr/>
          </p:nvSpPr>
          <p:spPr bwMode="auto">
            <a:xfrm>
              <a:off x="173" y="258"/>
              <a:ext cx="86" cy="86"/>
            </a:xfrm>
            <a:prstGeom prst="rect">
              <a:avLst/>
            </a:prstGeom>
            <a:solidFill>
              <a:schemeClr val="accent2"/>
            </a:solid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grpSp>
      <p:sp>
        <p:nvSpPr>
          <p:cNvPr id="1038" name="标题 4109"/>
          <p:cNvSpPr>
            <a:spLocks noGrp="1"/>
          </p:cNvSpPr>
          <p:nvPr>
            <p:ph type="title"/>
          </p:nvPr>
        </p:nvSpPr>
        <p:spPr>
          <a:xfrm>
            <a:off x="457200" y="457200"/>
            <a:ext cx="8229600" cy="13716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39" name="文本占位符 4110"/>
          <p:cNvSpPr>
            <a:spLocks noGrp="1"/>
          </p:cNvSpPr>
          <p:nvPr>
            <p:ph type="body"/>
          </p:nvPr>
        </p:nvSpPr>
        <p:spPr>
          <a:xfrm>
            <a:off x="457200" y="1981200"/>
            <a:ext cx="8229600" cy="3886200"/>
          </a:xfrm>
          <a:prstGeom prst="rect">
            <a:avLst/>
          </a:prstGeom>
          <a:noFill/>
          <a:ln w="9525">
            <a:noFill/>
          </a:ln>
        </p:spPr>
        <p:txBody>
          <a:bodyPr anchor="t" anchorCtr="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112" name="日期占位符 4111"/>
          <p:cNvSpPr>
            <a:spLocks noGrp="1"/>
          </p:cNvSpPr>
          <p:nvPr>
            <p:ph type="dt" sz="half" idx="2"/>
          </p:nvPr>
        </p:nvSpPr>
        <p:spPr>
          <a:xfrm>
            <a:off x="457200" y="6245225"/>
            <a:ext cx="2133600" cy="476250"/>
          </a:xfrm>
          <a:prstGeom prst="rect">
            <a:avLst/>
          </a:prstGeom>
          <a:noFill/>
          <a:ln w="9525">
            <a:noFill/>
          </a:ln>
        </p:spPr>
        <p:txBody>
          <a:bodyPr anchor="b"/>
          <a:lstStyle>
            <a:lvl1pPr>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l" rtl="0" eaLnBrk="0" fontAlgn="base" hangingPunct="0">
        <a:spcBef>
          <a:spcPct val="0"/>
        </a:spcBef>
        <a:spcAft>
          <a:spcPct val="0"/>
        </a:spcAft>
        <a:buFont typeface="Arial" panose="020B0604020202020204" pitchFamily="34" charset="0"/>
        <a:defRPr sz="4400" kern="1200">
          <a:solidFill>
            <a:schemeClr val="tx1"/>
          </a:solidFill>
          <a:latin typeface="+mj-lt"/>
          <a:ea typeface="+mj-ea"/>
          <a:cs typeface="+mj-cs"/>
        </a:defRPr>
      </a:lvl1pPr>
      <a:lvl2pPr algn="l" rtl="0" eaLnBrk="0" fontAlgn="base" hangingPunct="0">
        <a:spcBef>
          <a:spcPct val="0"/>
        </a:spcBef>
        <a:spcAft>
          <a:spcPct val="0"/>
        </a:spcAft>
        <a:buFont typeface="Arial" panose="020B0604020202020204" pitchFamily="34" charset="0"/>
        <a:defRPr sz="4400">
          <a:solidFill>
            <a:schemeClr val="tx1"/>
          </a:solidFill>
          <a:latin typeface="Arial" panose="020B0604020202020204" pitchFamily="34" charset="0"/>
          <a:ea typeface="宋体" panose="02010600030101010101" pitchFamily="2" charset="-122"/>
        </a:defRPr>
      </a:lvl2pPr>
      <a:lvl3pPr algn="l" rtl="0" eaLnBrk="0" fontAlgn="base" hangingPunct="0">
        <a:spcBef>
          <a:spcPct val="0"/>
        </a:spcBef>
        <a:spcAft>
          <a:spcPct val="0"/>
        </a:spcAft>
        <a:buFont typeface="Arial" panose="020B0604020202020204" pitchFamily="34" charset="0"/>
        <a:defRPr sz="4400">
          <a:solidFill>
            <a:schemeClr val="tx1"/>
          </a:solidFill>
          <a:latin typeface="Arial" panose="020B0604020202020204" pitchFamily="34" charset="0"/>
          <a:ea typeface="宋体" panose="02010600030101010101" pitchFamily="2" charset="-122"/>
        </a:defRPr>
      </a:lvl3pPr>
      <a:lvl4pPr algn="l" rtl="0" eaLnBrk="0" fontAlgn="base" hangingPunct="0">
        <a:spcBef>
          <a:spcPct val="0"/>
        </a:spcBef>
        <a:spcAft>
          <a:spcPct val="0"/>
        </a:spcAft>
        <a:buFont typeface="Arial" panose="020B0604020202020204" pitchFamily="34" charset="0"/>
        <a:defRPr sz="4400">
          <a:solidFill>
            <a:schemeClr val="tx1"/>
          </a:solidFill>
          <a:latin typeface="Arial" panose="020B0604020202020204" pitchFamily="34" charset="0"/>
          <a:ea typeface="宋体" panose="02010600030101010101" pitchFamily="2" charset="-122"/>
        </a:defRPr>
      </a:lvl4pPr>
      <a:lvl5pPr algn="l" rtl="0" eaLnBrk="0" fontAlgn="base" hangingPunct="0">
        <a:spcBef>
          <a:spcPct val="0"/>
        </a:spcBef>
        <a:spcAft>
          <a:spcPct val="0"/>
        </a:spcAft>
        <a:buFont typeface="Arial" panose="020B0604020202020204" pitchFamily="34" charset="0"/>
        <a:defRPr sz="4400">
          <a:solidFill>
            <a:schemeClr val="tx1"/>
          </a:solidFill>
          <a:latin typeface="Arial" panose="020B0604020202020204" pitchFamily="34" charset="0"/>
          <a:ea typeface="宋体" panose="02010600030101010101" pitchFamily="2" charset="-122"/>
        </a:defRPr>
      </a:lvl5pPr>
      <a:lvl6pPr marL="457200" algn="l" rtl="0" fontAlgn="base">
        <a:spcBef>
          <a:spcPct val="0"/>
        </a:spcBef>
        <a:spcAft>
          <a:spcPct val="0"/>
        </a:spcAft>
        <a:buFont typeface="Arial" panose="020B0604020202020204" pitchFamily="34" charset="0"/>
        <a:defRPr sz="4400">
          <a:solidFill>
            <a:schemeClr val="tx1"/>
          </a:solidFill>
          <a:latin typeface="Arial" panose="020B0604020202020204" pitchFamily="34" charset="0"/>
          <a:ea typeface="宋体" panose="02010600030101010101" pitchFamily="2" charset="-122"/>
        </a:defRPr>
      </a:lvl6pPr>
      <a:lvl7pPr marL="914400" algn="l" rtl="0" fontAlgn="base">
        <a:spcBef>
          <a:spcPct val="0"/>
        </a:spcBef>
        <a:spcAft>
          <a:spcPct val="0"/>
        </a:spcAft>
        <a:buFont typeface="Arial" panose="020B0604020202020204" pitchFamily="34" charset="0"/>
        <a:defRPr sz="4400">
          <a:solidFill>
            <a:schemeClr val="tx1"/>
          </a:solidFill>
          <a:latin typeface="Arial" panose="020B0604020202020204" pitchFamily="34" charset="0"/>
          <a:ea typeface="宋体" panose="02010600030101010101" pitchFamily="2" charset="-122"/>
        </a:defRPr>
      </a:lvl7pPr>
      <a:lvl8pPr marL="1371600" algn="l" rtl="0" fontAlgn="base">
        <a:spcBef>
          <a:spcPct val="0"/>
        </a:spcBef>
        <a:spcAft>
          <a:spcPct val="0"/>
        </a:spcAft>
        <a:buFont typeface="Arial" panose="020B0604020202020204" pitchFamily="34" charset="0"/>
        <a:defRPr sz="4400">
          <a:solidFill>
            <a:schemeClr val="tx1"/>
          </a:solidFill>
          <a:latin typeface="Arial" panose="020B0604020202020204" pitchFamily="34" charset="0"/>
          <a:ea typeface="宋体" panose="02010600030101010101" pitchFamily="2" charset="-122"/>
        </a:defRPr>
      </a:lvl8pPr>
      <a:lvl9pPr marL="1828800" algn="l" rtl="0" fontAlgn="base">
        <a:spcBef>
          <a:spcPct val="0"/>
        </a:spcBef>
        <a:spcAft>
          <a:spcPct val="0"/>
        </a:spcAft>
        <a:buFont typeface="Arial" panose="020B0604020202020204" pitchFamily="34" charset="0"/>
        <a:defRPr sz="4400">
          <a:solidFill>
            <a:schemeClr val="tx1"/>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lr>
          <a:schemeClr val="bg2"/>
        </a:buClr>
        <a:buSzPct val="65000"/>
        <a:buFont typeface="Wingdings" panose="05000000000000000000" pitchFamily="2" charset="2"/>
        <a:buChar char="n"/>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lr>
          <a:schemeClr val="bg2"/>
        </a:buClr>
        <a:buFont typeface="Wingdings" panose="05000000000000000000" pitchFamily="2" charset="2"/>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lr>
          <a:schemeClr val="bg2"/>
        </a:buClr>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lr>
          <a:schemeClr val="bg2"/>
        </a:buClr>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lr>
          <a:schemeClr val="bg2"/>
        </a:buClr>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lr>
          <a:schemeClr val="bg2"/>
        </a:buClr>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914400" lvl="2"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371600" lvl="3"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828800" lvl="4"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2286000" lvl="5"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743200" lvl="6"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3200400" lvl="7"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3657600" lvl="8"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2.xml"/><Relationship Id="rId3" Type="http://schemas.openxmlformats.org/officeDocument/2006/relationships/tags" Target="../tags/tag5.xml"/><Relationship Id="rId2" Type="http://schemas.openxmlformats.org/officeDocument/2006/relationships/image" Target="../media/image1.wmf"/><Relationship Id="rId1"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10.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jpeg"/><Relationship Id="rId2" Type="http://schemas.openxmlformats.org/officeDocument/2006/relationships/tags" Target="../tags/tag12.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tags" Target="../tags/tag19.xml"/><Relationship Id="rId7" Type="http://schemas.openxmlformats.org/officeDocument/2006/relationships/image" Target="../media/image7.png"/><Relationship Id="rId6" Type="http://schemas.openxmlformats.org/officeDocument/2006/relationships/tags" Target="../tags/tag18.xml"/><Relationship Id="rId5" Type="http://schemas.openxmlformats.org/officeDocument/2006/relationships/image" Target="../media/image6.png"/><Relationship Id="rId4" Type="http://schemas.openxmlformats.org/officeDocument/2006/relationships/tags" Target="../tags/tag17.xml"/><Relationship Id="rId3" Type="http://schemas.openxmlformats.org/officeDocument/2006/relationships/image" Target="../media/image5.png"/><Relationship Id="rId2" Type="http://schemas.openxmlformats.org/officeDocument/2006/relationships/tags" Target="../tags/tag16.xml"/><Relationship Id="rId10"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GIF"/><Relationship Id="rId1" Type="http://schemas.openxmlformats.org/officeDocument/2006/relationships/tags" Target="../tags/tag2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tags" Target="../tags/tag21.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tags" Target="../tags/tag24.xml"/><Relationship Id="rId3" Type="http://schemas.openxmlformats.org/officeDocument/2006/relationships/image" Target="../media/image11.png"/><Relationship Id="rId2" Type="http://schemas.openxmlformats.org/officeDocument/2006/relationships/tags" Target="../tags/tag23.xml"/><Relationship Id="rId1" Type="http://schemas.openxmlformats.org/officeDocument/2006/relationships/tags" Target="../tags/tag22.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image" Target="../media/image14.png"/><Relationship Id="rId4" Type="http://schemas.openxmlformats.org/officeDocument/2006/relationships/tags" Target="../tags/tag27.xml"/><Relationship Id="rId3" Type="http://schemas.openxmlformats.org/officeDocument/2006/relationships/image" Target="../media/image13.png"/><Relationship Id="rId2" Type="http://schemas.openxmlformats.org/officeDocument/2006/relationships/tags" Target="../tags/tag26.xml"/><Relationship Id="rId1" Type="http://schemas.openxmlformats.org/officeDocument/2006/relationships/tags" Target="../tags/tag25.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6.png"/><Relationship Id="rId6" Type="http://schemas.openxmlformats.org/officeDocument/2006/relationships/tags" Target="../tags/tag34.xml"/><Relationship Id="rId5" Type="http://schemas.openxmlformats.org/officeDocument/2006/relationships/image" Target="../media/image15.png"/><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8.png"/><Relationship Id="rId6" Type="http://schemas.openxmlformats.org/officeDocument/2006/relationships/tags" Target="../tags/tag39.xml"/><Relationship Id="rId5" Type="http://schemas.openxmlformats.org/officeDocument/2006/relationships/image" Target="../media/image17.png"/><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9.png"/><Relationship Id="rId2" Type="http://schemas.openxmlformats.org/officeDocument/2006/relationships/tags" Target="../tags/tag41.xml"/><Relationship Id="rId1" Type="http://schemas.openxmlformats.org/officeDocument/2006/relationships/tags" Target="../tags/tag4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tags" Target="../tags/tag50.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jpeg"/><Relationship Id="rId1" Type="http://schemas.openxmlformats.org/officeDocument/2006/relationships/tags" Target="../tags/tag5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tags" Target="../tags/tag5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GIF"/><Relationship Id="rId1" Type="http://schemas.openxmlformats.org/officeDocument/2006/relationships/tags" Target="../tags/tag55.xml"/></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tags" Target="../tags/tag57.xml"/><Relationship Id="rId1" Type="http://schemas.openxmlformats.org/officeDocument/2006/relationships/tags" Target="../tags/tag56.xml"/></Relationships>
</file>

<file path=ppt/slides/_rels/slide3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s>
</file>

<file path=ppt/slides/_rels/slide3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5.png"/><Relationship Id="rId1" Type="http://schemas.openxmlformats.org/officeDocument/2006/relationships/tags" Target="../tags/tag6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png"/><Relationship Id="rId1" Type="http://schemas.openxmlformats.org/officeDocument/2006/relationships/tags" Target="../tags/tag6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tags" Target="../tags/tag77.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8.jpeg"/><Relationship Id="rId1" Type="http://schemas.openxmlformats.org/officeDocument/2006/relationships/tags" Target="../tags/tag78.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s>
</file>

<file path=ppt/slides/_rels/slide4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tags" Target="../tags/tag81.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3.GIF"/><Relationship Id="rId1" Type="http://schemas.openxmlformats.org/officeDocument/2006/relationships/tags" Target="../tags/tag82.xml"/></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tags" Target="../tags/tag83.xml"/></Relationships>
</file>

<file path=ppt/slides/_rels/slide4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tags" Target="../tags/tag84.xml"/></Relationships>
</file>

<file path=ppt/slides/_rels/slide5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tags" Target="../tags/tag87.xml"/></Relationships>
</file>

<file path=ppt/slides/_rels/slide5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tags" Target="../tags/tag90.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2.png"/><Relationship Id="rId1" Type="http://schemas.openxmlformats.org/officeDocument/2006/relationships/tags" Target="../tags/tag93.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3.png"/><Relationship Id="rId1" Type="http://schemas.openxmlformats.org/officeDocument/2006/relationships/tags" Target="../tags/tag94.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5.xml"/></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9.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0.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2.xml"/><Relationship Id="rId1" Type="http://schemas.openxmlformats.org/officeDocument/2006/relationships/tags" Target="../tags/tag101.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4.png"/><Relationship Id="rId1" Type="http://schemas.openxmlformats.org/officeDocument/2006/relationships/tags" Target="../tags/tag103.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5.jpeg"/><Relationship Id="rId1" Type="http://schemas.openxmlformats.org/officeDocument/2006/relationships/tags" Target="../tags/tag104.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s>
</file>

<file path=ppt/slides/_rels/slide6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tags" Target="../tags/tag107.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0.GIF"/><Relationship Id="rId1" Type="http://schemas.openxmlformats.org/officeDocument/2006/relationships/tags" Target="../tags/tag108.xml"/></Relationships>
</file>

<file path=ppt/slides/_rels/slide6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tags" Target="../tags/tag109.xml"/></Relationships>
</file>

<file path=ppt/slides/_rels/slide6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s>
</file>

<file path=ppt/slides/_rels/slide6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s>
</file>

<file path=ppt/slides/_rels/slide6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9.png"/><Relationship Id="rId1" Type="http://schemas.openxmlformats.org/officeDocument/2006/relationships/tags" Target="../tags/tag119.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0.png"/><Relationship Id="rId1" Type="http://schemas.openxmlformats.org/officeDocument/2006/relationships/tags" Target="../tags/tag120.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1.xml"/></Relationships>
</file>

<file path=ppt/slides/_rels/slide7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5.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6.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7.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标题 2049"/>
          <p:cNvSpPr>
            <a:spLocks noGrp="1"/>
          </p:cNvSpPr>
          <p:nvPr>
            <p:ph type="ctrTitle"/>
          </p:nvPr>
        </p:nvSpPr>
        <p:spPr>
          <a:xfrm>
            <a:off x="2881313" y="1828800"/>
            <a:ext cx="6110287" cy="2209800"/>
          </a:xfrm>
        </p:spPr>
        <p:txBody>
          <a:bodyPr wrap="square" lIns="91440" tIns="45720" rIns="91440" bIns="45720" anchor="ctr" anchorCtr="0"/>
          <a:lstStyle/>
          <a:p>
            <a:pPr algn="ctr" eaLnBrk="1" hangingPunct="1">
              <a:buClrTx/>
              <a:buSzTx/>
              <a:buFont typeface="Arial" panose="020B0604020202020204" pitchFamily="34" charset="0"/>
            </a:pPr>
            <a:r>
              <a:rPr lang="en-US" altLang="zh-CN" b="1" kern="1200" dirty="0">
                <a:solidFill>
                  <a:srgbClr val="FFFFFF"/>
                </a:solidFill>
                <a:latin typeface="+mj-lt"/>
                <a:ea typeface="+mj-ea"/>
                <a:cs typeface="+mj-cs"/>
              </a:rPr>
              <a:t>KKM23-24</a:t>
            </a:r>
            <a:r>
              <a:rPr lang="zh-CN" altLang="en-US" b="1" kern="1200" dirty="0">
                <a:solidFill>
                  <a:srgbClr val="FFFFFF"/>
                </a:solidFill>
                <a:latin typeface="+mj-lt"/>
                <a:ea typeface="+mj-ea"/>
                <a:cs typeface="+mj-cs"/>
              </a:rPr>
              <a:t>年四口井井压裂微地震裂缝监测报告</a:t>
            </a:r>
            <a:endParaRPr lang="zh-CN" altLang="en-US" b="1" kern="1200" dirty="0">
              <a:solidFill>
                <a:srgbClr val="FFFFFF"/>
              </a:solidFill>
              <a:latin typeface="+mj-lt"/>
              <a:ea typeface="+mj-ea"/>
              <a:cs typeface="+mj-cs"/>
            </a:endParaRPr>
          </a:p>
        </p:txBody>
      </p:sp>
      <p:sp>
        <p:nvSpPr>
          <p:cNvPr id="3" name="文本框 2"/>
          <p:cNvSpPr txBox="1"/>
          <p:nvPr/>
        </p:nvSpPr>
        <p:spPr>
          <a:xfrm>
            <a:off x="2004060" y="5661660"/>
            <a:ext cx="5164455" cy="460375"/>
          </a:xfrm>
          <a:prstGeom prst="rect">
            <a:avLst/>
          </a:prstGeom>
          <a:noFill/>
        </p:spPr>
        <p:txBody>
          <a:bodyPr wrap="square" rtlCol="0" anchor="t">
            <a:spAutoFit/>
          </a:bodyPr>
          <a:p>
            <a:r>
              <a:rPr lang="zh-CN" altLang="en-US" sz="2400" b="1">
                <a:solidFill>
                  <a:srgbClr val="00007D"/>
                </a:solidFill>
                <a:latin typeface="微软雅黑" panose="020B0503020204020204" charset="-122"/>
                <a:ea typeface="微软雅黑" panose="020B0503020204020204" charset="-122"/>
              </a:rPr>
              <a:t>中油测井国际公司哈萨克斯坦作业区</a:t>
            </a:r>
            <a:endParaRPr lang="zh-CN" altLang="en-US" sz="2400" b="1">
              <a:solidFill>
                <a:srgbClr val="00007D"/>
              </a:solidFill>
              <a:latin typeface="微软雅黑" panose="020B0503020204020204" charset="-122"/>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a:t>目录</a:t>
            </a:r>
            <a:endParaRPr lang="zh-CN" altLang="en-US"/>
          </a:p>
        </p:txBody>
      </p:sp>
      <p:sp>
        <p:nvSpPr>
          <p:cNvPr id="3" name="内容占位符 2"/>
          <p:cNvSpPr>
            <a:spLocks noGrp="1"/>
          </p:cNvSpPr>
          <p:nvPr>
            <p:ph idx="1"/>
          </p:nvPr>
        </p:nvSpPr>
        <p:spPr>
          <a:xfrm>
            <a:off x="2195830" y="1628775"/>
            <a:ext cx="4462145" cy="3886200"/>
          </a:xfrm>
        </p:spPr>
        <p:txBody>
          <a:bodyPr/>
          <a:p>
            <a:pPr marL="342900" marR="0" lvl="0" indent="-342900" algn="l" defTabSz="914400" rtl="0" eaLnBrk="1" fontAlgn="base" latinLnBrk="0" hangingPunct="1">
              <a:lnSpc>
                <a:spcPct val="150000"/>
              </a:lnSpc>
              <a:spcBef>
                <a:spcPct val="20000"/>
              </a:spcBef>
              <a:spcAft>
                <a:spcPct val="0"/>
              </a:spcAft>
              <a:buClr>
                <a:schemeClr val="bg2"/>
              </a:buClr>
              <a:buSzPct val="75000"/>
              <a:buFont typeface="Wingdings" panose="05000000000000000000" pitchFamily="2" charset="2"/>
              <a:buChar char="n"/>
              <a:defRPr/>
            </a:pPr>
            <a:r>
              <a:rPr lang="zh-CN" altLang="en-US" sz="2800" b="1">
                <a:ln>
                  <a:noFill/>
                </a:ln>
                <a:effectLst/>
                <a:uLnTx/>
                <a:uFillTx/>
                <a:sym typeface="+mn-ea"/>
              </a:rPr>
              <a:t>理论技术</a:t>
            </a:r>
            <a:endParaRPr kumimoji="0" lang="zh-CN" altLang="en-US" sz="2800" b="1" i="0" u="none" strike="noStrike" kern="1200" cap="none" spc="0" normalizeH="0" baseline="0" noProof="1">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50000"/>
              </a:lnSpc>
              <a:spcBef>
                <a:spcPct val="20000"/>
              </a:spcBef>
              <a:spcAft>
                <a:spcPct val="0"/>
              </a:spcAft>
              <a:buClr>
                <a:schemeClr val="bg2"/>
              </a:buClr>
              <a:buSzPct val="75000"/>
              <a:buFont typeface="Wingdings" panose="05000000000000000000" pitchFamily="2" charset="2"/>
              <a:buChar char="n"/>
              <a:defRPr/>
            </a:pPr>
            <a:r>
              <a:rPr lang="en-US" altLang="zh-CN" sz="2800" b="1">
                <a:ln>
                  <a:noFill/>
                </a:ln>
                <a:effectLst/>
                <a:uLnTx/>
                <a:uFillTx/>
                <a:sym typeface="+mn-ea"/>
              </a:rPr>
              <a:t>276</a:t>
            </a:r>
            <a:r>
              <a:rPr sz="2800" b="1">
                <a:ln>
                  <a:noFill/>
                </a:ln>
                <a:effectLst/>
                <a:uLnTx/>
                <a:uFillTx/>
                <a:sym typeface="+mn-ea"/>
              </a:rPr>
              <a:t>井</a:t>
            </a:r>
            <a:r>
              <a:rPr lang="zh-CN" altLang="en-US" sz="2800" b="1">
                <a:ln>
                  <a:noFill/>
                </a:ln>
                <a:effectLst/>
                <a:uLnTx/>
                <a:uFillTx/>
                <a:sym typeface="+mn-ea"/>
              </a:rPr>
              <a:t>监测结果</a:t>
            </a:r>
            <a:endParaRPr kumimoji="0" lang="zh-CN" altLang="en-US" sz="2800" b="1" i="0" u="none" strike="noStrike" kern="1200" cap="none" spc="0" normalizeH="0" baseline="0" noProof="1">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50000"/>
              </a:lnSpc>
              <a:spcBef>
                <a:spcPct val="20000"/>
              </a:spcBef>
              <a:spcAft>
                <a:spcPct val="0"/>
              </a:spcAft>
              <a:buClr>
                <a:schemeClr val="bg2"/>
              </a:buClr>
              <a:buSzPct val="75000"/>
              <a:buFont typeface="Wingdings" panose="05000000000000000000" pitchFamily="2" charset="2"/>
              <a:buChar char="n"/>
              <a:defRPr/>
            </a:pPr>
            <a:r>
              <a:rPr lang="en-US" altLang="zh-CN" sz="2800" b="1">
                <a:ln>
                  <a:noFill/>
                </a:ln>
                <a:effectLst/>
                <a:uLnTx/>
                <a:uFillTx/>
                <a:sym typeface="+mn-ea"/>
              </a:rPr>
              <a:t>430</a:t>
            </a:r>
            <a:r>
              <a:rPr sz="2800" b="1">
                <a:ln>
                  <a:noFill/>
                </a:ln>
                <a:effectLst/>
                <a:uLnTx/>
                <a:uFillTx/>
                <a:sym typeface="+mn-ea"/>
              </a:rPr>
              <a:t>井</a:t>
            </a:r>
            <a:r>
              <a:rPr lang="zh-CN" altLang="en-US" sz="2800" b="1">
                <a:ln>
                  <a:noFill/>
                </a:ln>
                <a:effectLst/>
                <a:uLnTx/>
                <a:uFillTx/>
                <a:sym typeface="+mn-ea"/>
              </a:rPr>
              <a:t>监测结果</a:t>
            </a:r>
            <a:endParaRPr kumimoji="0" lang="zh-CN" altLang="en-US" sz="2800" b="1" i="0" u="none" strike="noStrike" kern="1200" cap="none" spc="0" normalizeH="0" baseline="0" noProof="1">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50000"/>
              </a:lnSpc>
              <a:spcBef>
                <a:spcPct val="20000"/>
              </a:spcBef>
              <a:spcAft>
                <a:spcPct val="0"/>
              </a:spcAft>
              <a:buClr>
                <a:schemeClr val="bg2"/>
              </a:buClr>
              <a:buSzPct val="75000"/>
              <a:buFont typeface="Wingdings" panose="05000000000000000000" pitchFamily="2" charset="2"/>
              <a:buChar char="n"/>
              <a:defRPr/>
            </a:pPr>
            <a:r>
              <a:rPr lang="en-US" altLang="zh-CN" sz="2800" b="1">
                <a:ln>
                  <a:noFill/>
                </a:ln>
                <a:effectLst/>
                <a:uLnTx/>
                <a:uFillTx/>
                <a:sym typeface="+mn-ea"/>
              </a:rPr>
              <a:t>247</a:t>
            </a:r>
            <a:r>
              <a:rPr sz="2800" b="1">
                <a:ln>
                  <a:noFill/>
                </a:ln>
                <a:effectLst/>
                <a:uLnTx/>
                <a:uFillTx/>
                <a:sym typeface="+mn-ea"/>
              </a:rPr>
              <a:t>井</a:t>
            </a:r>
            <a:r>
              <a:rPr lang="zh-CN" altLang="en-US" sz="2800" b="1">
                <a:ln>
                  <a:noFill/>
                </a:ln>
                <a:effectLst/>
                <a:uLnTx/>
                <a:uFillTx/>
                <a:sym typeface="+mn-ea"/>
              </a:rPr>
              <a:t>监测结果</a:t>
            </a:r>
            <a:endParaRPr kumimoji="0" lang="zh-CN" altLang="en-US" sz="2800" b="1" i="0" u="none" strike="noStrike" kern="1200" cap="none" spc="0" normalizeH="0" baseline="0" noProof="1">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50000"/>
              </a:lnSpc>
              <a:spcBef>
                <a:spcPct val="20000"/>
              </a:spcBef>
              <a:spcAft>
                <a:spcPct val="0"/>
              </a:spcAft>
              <a:buClr>
                <a:schemeClr val="bg2"/>
              </a:buClr>
              <a:buSzPct val="75000"/>
              <a:buFont typeface="Wingdings" panose="05000000000000000000" pitchFamily="2" charset="2"/>
              <a:buChar char="n"/>
              <a:defRPr/>
            </a:pPr>
            <a:r>
              <a:rPr lang="en-US" altLang="zh-CN" sz="2800" b="1">
                <a:ln>
                  <a:noFill/>
                </a:ln>
                <a:effectLst/>
                <a:uLnTx/>
                <a:uFillTx/>
                <a:sym typeface="+mn-ea"/>
              </a:rPr>
              <a:t>806</a:t>
            </a:r>
            <a:r>
              <a:rPr sz="2800" b="1">
                <a:ln>
                  <a:noFill/>
                </a:ln>
                <a:effectLst/>
                <a:uLnTx/>
                <a:uFillTx/>
                <a:sym typeface="+mn-ea"/>
              </a:rPr>
              <a:t>井</a:t>
            </a:r>
            <a:r>
              <a:rPr lang="zh-CN" altLang="en-US" sz="2800" b="1">
                <a:ln>
                  <a:noFill/>
                </a:ln>
                <a:effectLst/>
                <a:uLnTx/>
                <a:uFillTx/>
                <a:sym typeface="+mn-ea"/>
              </a:rPr>
              <a:t>监测结果</a:t>
            </a:r>
            <a:endParaRPr kumimoji="0" lang="zh-CN" altLang="en-US" sz="2800" b="1" i="0" u="none" strike="noStrike" kern="1200" cap="none" spc="0" normalizeH="0" baseline="0" noProof="1">
              <a:ln>
                <a:noFill/>
              </a:ln>
              <a:solidFill>
                <a:schemeClr val="tx1"/>
              </a:solidFill>
              <a:effectLst/>
              <a:uLnTx/>
              <a:uFillTx/>
              <a:latin typeface="+mn-lt"/>
              <a:ea typeface="+mn-ea"/>
              <a:cs typeface="+mn-cs"/>
            </a:endParaRPr>
          </a:p>
          <a:p>
            <a:endParaRPr lang="zh-CN" altLang="en-US"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理论技术 </a:t>
            </a:r>
            <a:endParaRPr lang="zh-CN" altLang="en-US" sz="3600" b="1" dirty="0">
              <a:latin typeface="黑体" panose="02010609060101010101" pitchFamily="49" charset="-122"/>
              <a:ea typeface="黑体" panose="02010609060101010101" pitchFamily="49" charset="-122"/>
            </a:endParaRPr>
          </a:p>
        </p:txBody>
      </p:sp>
      <p:sp>
        <p:nvSpPr>
          <p:cNvPr id="7170" name="文本占位符 62470"/>
          <p:cNvSpPr>
            <a:spLocks noGrp="1"/>
          </p:cNvSpPr>
          <p:nvPr>
            <p:ph idx="1"/>
          </p:nvPr>
        </p:nvSpPr>
        <p:spPr>
          <a:xfrm>
            <a:off x="457200" y="1739900"/>
            <a:ext cx="8229600" cy="4149725"/>
          </a:xfrm>
        </p:spPr>
        <p:txBody>
          <a:bodyPr vert="horz" wrap="square" lIns="91440" tIns="45720" rIns="91440" bIns="45720" numCol="1" anchor="t" anchorCtr="0" compatLnSpc="1"/>
          <a:lstStyle/>
          <a:p>
            <a:pPr marL="342900" marR="0" lvl="0" indent="-342900" algn="l" defTabSz="914400" rtl="0" eaLnBrk="1" fontAlgn="base" latinLnBrk="0" hangingPunct="1">
              <a:lnSpc>
                <a:spcPct val="150000"/>
              </a:lnSpc>
              <a:spcBef>
                <a:spcPct val="20000"/>
              </a:spcBef>
              <a:spcAft>
                <a:spcPct val="0"/>
              </a:spcAft>
              <a:buClr>
                <a:schemeClr val="bg2"/>
              </a:buClr>
              <a:buSzPct val="75000"/>
              <a:buFont typeface="Wingdings" panose="05000000000000000000" pitchFamily="2" charset="2"/>
              <a:buNone/>
              <a:defRPr/>
            </a:pPr>
            <a:r>
              <a:rPr kumimoji="0" lang="en-US" altLang="zh-CN" sz="1800" b="1" i="0" u="none" strike="noStrike" kern="1200" cap="none" spc="0" normalizeH="0" baseline="0" noProof="1">
                <a:ln>
                  <a:noFill/>
                </a:ln>
                <a:solidFill>
                  <a:schemeClr val="tx1"/>
                </a:solidFill>
                <a:effectLst/>
                <a:uLnTx/>
                <a:uFillTx/>
                <a:latin typeface="+mn-lt"/>
                <a:ea typeface="+mn-ea"/>
                <a:cs typeface="+mn-cs"/>
                <a:sym typeface="+mn-ea"/>
              </a:rPr>
              <a:t>            </a:t>
            </a:r>
            <a:r>
              <a:rPr kumimoji="0" lang="zh-CN" altLang="en-US" sz="1800" b="1" i="0" u="none" strike="noStrike" kern="1200" cap="none" spc="0" normalizeH="0" baseline="0" noProof="1">
                <a:ln>
                  <a:noFill/>
                </a:ln>
                <a:solidFill>
                  <a:schemeClr val="tx1"/>
                </a:solidFill>
                <a:effectLst/>
                <a:uLnTx/>
                <a:uFillTx/>
                <a:latin typeface="+mn-lt"/>
                <a:ea typeface="+mn-ea"/>
                <a:cs typeface="+mn-cs"/>
                <a:sym typeface="+mn-ea"/>
              </a:rPr>
              <a:t>微地震</a:t>
            </a:r>
            <a:r>
              <a:rPr kumimoji="0" lang="zh-CN" altLang="en-US" sz="1800" b="1" i="0" u="none" strike="noStrike" kern="1200" cap="none" spc="0" normalizeH="0" baseline="0" noProof="1">
                <a:ln>
                  <a:noFill/>
                </a:ln>
                <a:solidFill>
                  <a:schemeClr val="tx1"/>
                </a:solidFill>
                <a:effectLst/>
                <a:uLnTx/>
                <a:uFillTx/>
                <a:latin typeface="+mn-lt"/>
                <a:ea typeface="+mn-ea"/>
                <a:cs typeface="+mn-cs"/>
                <a:sym typeface="+mn-ea"/>
              </a:rPr>
              <a:t>监测技术是指将地震技术用于探测由于岩石内应力发生变化而引起的微地震</a:t>
            </a:r>
            <a:r>
              <a:rPr kumimoji="0" lang="zh-CN" altLang="en-US" sz="1800" b="1" i="0" u="none" strike="noStrike" kern="1200" cap="none" spc="0" normalizeH="0" baseline="0" noProof="1">
                <a:ln>
                  <a:noFill/>
                </a:ln>
                <a:solidFill>
                  <a:schemeClr val="tx1"/>
                </a:solidFill>
                <a:effectLst/>
                <a:uLnTx/>
                <a:uFillTx/>
                <a:latin typeface="+mn-lt"/>
                <a:ea typeface="+mn-ea"/>
                <a:cs typeface="+mn-cs"/>
                <a:sym typeface="+mn-ea"/>
              </a:rPr>
              <a:t>事件</a:t>
            </a:r>
            <a:r>
              <a:rPr kumimoji="0" lang="en-US" altLang="zh-CN" sz="1800" b="1" i="0" u="none" strike="noStrike" kern="1200" cap="none" spc="0" normalizeH="0" baseline="0" noProof="1">
                <a:ln>
                  <a:noFill/>
                </a:ln>
                <a:solidFill>
                  <a:schemeClr val="tx1"/>
                </a:solidFill>
                <a:effectLst/>
                <a:uLnTx/>
                <a:uFillTx/>
                <a:latin typeface="+mn-lt"/>
                <a:ea typeface="+mn-ea"/>
                <a:cs typeface="+mn-cs"/>
                <a:sym typeface="+mn-ea"/>
              </a:rPr>
              <a:t>,</a:t>
            </a:r>
            <a:r>
              <a:rPr kumimoji="0" lang="zh-CN" altLang="en-US" sz="1800" b="1" i="0" u="none" strike="noStrike" kern="1200" cap="none" spc="0" normalizeH="0" baseline="0" noProof="1">
                <a:ln>
                  <a:noFill/>
                </a:ln>
                <a:solidFill>
                  <a:schemeClr val="tx1"/>
                </a:solidFill>
                <a:effectLst/>
                <a:uLnTx/>
                <a:uFillTx/>
                <a:latin typeface="+mn-lt"/>
                <a:ea typeface="+mn-ea"/>
                <a:cs typeface="+mn-cs"/>
                <a:sym typeface="+mn-ea"/>
              </a:rPr>
              <a:t>即将高灵敏度的地震传感器布放于压裂井四周相应位置上</a:t>
            </a:r>
            <a:r>
              <a:rPr kumimoji="0" lang="en-US" altLang="zh-CN" sz="1800" b="1" i="0" u="none" strike="noStrike" kern="1200" cap="none" spc="0" normalizeH="0" baseline="0" noProof="1">
                <a:ln>
                  <a:noFill/>
                </a:ln>
                <a:solidFill>
                  <a:schemeClr val="tx1"/>
                </a:solidFill>
                <a:effectLst/>
                <a:uLnTx/>
                <a:uFillTx/>
                <a:latin typeface="+mn-lt"/>
                <a:ea typeface="+mn-ea"/>
                <a:cs typeface="+mn-cs"/>
                <a:sym typeface="+mn-ea"/>
              </a:rPr>
              <a:t>,</a:t>
            </a:r>
            <a:r>
              <a:rPr kumimoji="0" lang="zh-CN" altLang="en-US" sz="1800" b="1" i="0" u="none" strike="noStrike" kern="1200" cap="none" spc="0" normalizeH="0" baseline="0" noProof="1">
                <a:ln>
                  <a:noFill/>
                </a:ln>
                <a:solidFill>
                  <a:schemeClr val="tx1"/>
                </a:solidFill>
                <a:effectLst/>
                <a:uLnTx/>
                <a:uFillTx/>
                <a:latin typeface="+mn-lt"/>
                <a:ea typeface="+mn-ea"/>
                <a:cs typeface="+mn-cs"/>
                <a:sym typeface="+mn-ea"/>
              </a:rPr>
              <a:t>连续记录因压裂引起的地下质点位置改变而产生的微地震信号。该技术用于油藏和气藏水力压裂裂缝的成图</a:t>
            </a:r>
            <a:r>
              <a:rPr kumimoji="0" lang="en-US" altLang="zh-CN" sz="1800" b="1" i="0" u="none" strike="noStrike" kern="1200" cap="none" spc="0" normalizeH="0" baseline="0" noProof="1">
                <a:ln>
                  <a:noFill/>
                </a:ln>
                <a:solidFill>
                  <a:schemeClr val="tx1"/>
                </a:solidFill>
                <a:effectLst/>
                <a:uLnTx/>
                <a:uFillTx/>
                <a:latin typeface="+mn-lt"/>
                <a:ea typeface="+mn-ea"/>
                <a:cs typeface="+mn-cs"/>
                <a:sym typeface="+mn-ea"/>
              </a:rPr>
              <a:t>,</a:t>
            </a:r>
            <a:r>
              <a:rPr kumimoji="0" lang="zh-CN" altLang="en-US" sz="1800" b="1" i="0" u="none" strike="noStrike" kern="1200" cap="none" spc="0" normalizeH="0" baseline="0" noProof="1">
                <a:ln>
                  <a:noFill/>
                </a:ln>
                <a:solidFill>
                  <a:schemeClr val="tx1"/>
                </a:solidFill>
                <a:effectLst/>
                <a:uLnTx/>
                <a:uFillTx/>
                <a:latin typeface="+mn-lt"/>
                <a:ea typeface="+mn-ea"/>
                <a:cs typeface="+mn-cs"/>
                <a:sym typeface="+mn-ea"/>
              </a:rPr>
              <a:t>通过对压裂过程中的微地震数据连续采集记录并处理</a:t>
            </a:r>
            <a:r>
              <a:rPr kumimoji="0" lang="en-US" altLang="zh-CN" sz="1800" b="1" i="0" u="none" strike="noStrike" kern="1200" cap="none" spc="0" normalizeH="0" baseline="0" noProof="1">
                <a:ln>
                  <a:noFill/>
                </a:ln>
                <a:solidFill>
                  <a:schemeClr val="tx1"/>
                </a:solidFill>
                <a:effectLst/>
                <a:uLnTx/>
                <a:uFillTx/>
                <a:latin typeface="+mn-lt"/>
                <a:ea typeface="+mn-ea"/>
                <a:cs typeface="+mn-cs"/>
                <a:sym typeface="+mn-ea"/>
              </a:rPr>
              <a:t>,</a:t>
            </a:r>
            <a:r>
              <a:rPr kumimoji="0" lang="zh-CN" altLang="en-US" sz="1800" b="1" i="0" u="none" strike="noStrike" kern="1200" cap="none" spc="0" normalizeH="0" baseline="0" noProof="1">
                <a:ln>
                  <a:noFill/>
                </a:ln>
                <a:solidFill>
                  <a:schemeClr val="tx1"/>
                </a:solidFill>
                <a:effectLst/>
                <a:uLnTx/>
                <a:uFillTx/>
                <a:latin typeface="+mn-lt"/>
                <a:ea typeface="+mn-ea"/>
                <a:cs typeface="+mn-cs"/>
                <a:sym typeface="+mn-ea"/>
              </a:rPr>
              <a:t>标定出微地震事件即压裂裂缝的位置。借助于微地震裂缝诊断</a:t>
            </a:r>
            <a:r>
              <a:rPr kumimoji="0" lang="en-US" altLang="zh-CN" sz="1800" b="1" i="0" u="none" strike="noStrike" kern="1200" cap="none" spc="0" normalizeH="0" baseline="0" noProof="1">
                <a:ln>
                  <a:noFill/>
                </a:ln>
                <a:solidFill>
                  <a:schemeClr val="tx1"/>
                </a:solidFill>
                <a:effectLst/>
                <a:uLnTx/>
                <a:uFillTx/>
                <a:latin typeface="+mn-lt"/>
                <a:ea typeface="+mn-ea"/>
                <a:cs typeface="+mn-cs"/>
                <a:sym typeface="+mn-ea"/>
              </a:rPr>
              <a:t>,</a:t>
            </a:r>
            <a:r>
              <a:rPr kumimoji="0" lang="zh-CN" altLang="en-US" sz="1800" b="1" i="0" u="none" strike="noStrike" kern="1200" cap="none" spc="0" normalizeH="0" baseline="0" noProof="1">
                <a:ln>
                  <a:noFill/>
                </a:ln>
                <a:solidFill>
                  <a:schemeClr val="tx1"/>
                </a:solidFill>
                <a:effectLst/>
                <a:uLnTx/>
                <a:uFillTx/>
                <a:latin typeface="+mn-lt"/>
                <a:ea typeface="+mn-ea"/>
                <a:cs typeface="+mn-cs"/>
                <a:sym typeface="+mn-ea"/>
              </a:rPr>
              <a:t>可以描述人工裂缝方向、形态，有效地优化压裂和压裂方案设计</a:t>
            </a:r>
            <a:r>
              <a:rPr kumimoji="0" lang="en-US" altLang="zh-CN" sz="1800" b="1" i="0" u="none" strike="noStrike" kern="1200" cap="none" spc="0" normalizeH="0" baseline="0" noProof="1">
                <a:ln>
                  <a:noFill/>
                </a:ln>
                <a:solidFill>
                  <a:schemeClr val="tx1"/>
                </a:solidFill>
                <a:effectLst/>
                <a:uLnTx/>
                <a:uFillTx/>
                <a:latin typeface="+mn-lt"/>
                <a:ea typeface="+mn-ea"/>
                <a:cs typeface="+mn-cs"/>
                <a:sym typeface="+mn-ea"/>
              </a:rPr>
              <a:t>,</a:t>
            </a:r>
            <a:r>
              <a:rPr kumimoji="0" lang="zh-CN" altLang="en-US" sz="1800" b="1" i="0" u="none" strike="noStrike" kern="1200" cap="none" spc="0" normalizeH="0" baseline="0" noProof="1">
                <a:ln>
                  <a:noFill/>
                </a:ln>
                <a:solidFill>
                  <a:schemeClr val="tx1"/>
                </a:solidFill>
                <a:effectLst/>
                <a:uLnTx/>
                <a:uFillTx/>
                <a:latin typeface="+mn-lt"/>
                <a:ea typeface="+mn-ea"/>
                <a:cs typeface="+mn-cs"/>
                <a:sym typeface="+mn-ea"/>
              </a:rPr>
              <a:t>提供油气藏资源评价、油气藏驱替信息和建议钻井井位图</a:t>
            </a:r>
            <a:r>
              <a:rPr kumimoji="0" lang="en-US" altLang="zh-CN" sz="1800" b="1" i="0" u="none" strike="noStrike" kern="1200" cap="none" spc="0" normalizeH="0" baseline="0" noProof="1">
                <a:ln>
                  <a:noFill/>
                </a:ln>
                <a:solidFill>
                  <a:schemeClr val="tx1"/>
                </a:solidFill>
                <a:effectLst/>
                <a:uLnTx/>
                <a:uFillTx/>
                <a:latin typeface="+mn-lt"/>
                <a:ea typeface="+mn-ea"/>
                <a:cs typeface="+mn-cs"/>
                <a:sym typeface="+mn-ea"/>
              </a:rPr>
              <a:t>,</a:t>
            </a:r>
            <a:r>
              <a:rPr kumimoji="0" lang="zh-CN" altLang="en-US" sz="1800" b="1" i="0" u="none" strike="noStrike" kern="1200" cap="none" spc="0" normalizeH="0" baseline="0" noProof="1">
                <a:ln>
                  <a:noFill/>
                </a:ln>
                <a:solidFill>
                  <a:schemeClr val="tx1"/>
                </a:solidFill>
                <a:effectLst/>
                <a:uLnTx/>
                <a:uFillTx/>
                <a:latin typeface="+mn-lt"/>
                <a:ea typeface="+mn-ea"/>
                <a:cs typeface="+mn-cs"/>
                <a:sym typeface="+mn-ea"/>
              </a:rPr>
              <a:t>达到增产目的</a:t>
            </a:r>
            <a:r>
              <a:rPr kumimoji="0" lang="en-US" altLang="zh-CN" sz="1800" b="1" i="0" u="none" strike="noStrike" kern="1200" cap="none" spc="0" normalizeH="0" baseline="0" noProof="1">
                <a:ln>
                  <a:noFill/>
                </a:ln>
                <a:solidFill>
                  <a:schemeClr val="tx1"/>
                </a:solidFill>
                <a:effectLst/>
                <a:uLnTx/>
                <a:uFillTx/>
                <a:latin typeface="+mn-lt"/>
                <a:ea typeface="+mn-ea"/>
                <a:cs typeface="+mn-cs"/>
                <a:sym typeface="+mn-ea"/>
              </a:rPr>
              <a:t>,</a:t>
            </a:r>
            <a:r>
              <a:rPr kumimoji="0" lang="zh-CN" altLang="en-US" sz="1800" b="1" i="0" u="none" strike="noStrike" kern="1200" cap="none" spc="0" normalizeH="0" baseline="0" noProof="1">
                <a:ln>
                  <a:noFill/>
                </a:ln>
                <a:solidFill>
                  <a:schemeClr val="tx1"/>
                </a:solidFill>
                <a:effectLst/>
                <a:uLnTx/>
                <a:uFillTx/>
                <a:latin typeface="+mn-lt"/>
                <a:ea typeface="+mn-ea"/>
                <a:cs typeface="+mn-cs"/>
                <a:sym typeface="+mn-ea"/>
              </a:rPr>
              <a:t>并为二次勘探规划提供依据。</a:t>
            </a:r>
            <a:endParaRPr kumimoji="0" lang="zh-CN" altLang="en-US" sz="1800" b="1" i="0" u="none" strike="noStrike" kern="1200" cap="none" spc="0" normalizeH="0" baseline="0" noProof="1">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a:pPr>
            <a:endParaRPr kumimoji="0" lang="zh-CN" altLang="en-US" sz="2000" b="0" i="0" u="none" strike="noStrike" kern="1200" cap="none" spc="0" normalizeH="0" baseline="0" noProof="1">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defRPr/>
            </a:pPr>
            <a:endParaRPr kumimoji="0" lang="zh-CN" altLang="en-US" sz="2000" b="0" i="0" u="none" strike="noStrike" kern="1200" cap="none" spc="0" normalizeH="0" baseline="0" noProof="1">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defRPr/>
            </a:pPr>
            <a:endParaRPr kumimoji="0" lang="zh-CN" altLang="en-US" sz="2000" b="0" i="0" u="none" strike="noStrike" kern="1200" cap="none" spc="0" normalizeH="0" baseline="0" noProof="1">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a:pPr>
            <a:endParaRPr kumimoji="0" lang="zh-CN" altLang="en-US" sz="2000" b="0" i="0" u="none" strike="noStrike" kern="1200" cap="none" spc="0" normalizeH="0" baseline="0" noProof="1">
              <a:ln>
                <a:noFill/>
              </a:ln>
              <a:solidFill>
                <a:schemeClr val="tx1"/>
              </a:solidFill>
              <a:effectLst/>
              <a:uLnTx/>
              <a:uFillTx/>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828800"/>
            <a:ext cx="8229600" cy="4038600"/>
          </a:xfrm>
        </p:spPr>
        <p:txBody>
          <a:bodyPr vert="horz" wrap="square" lIns="91440" tIns="45720" rIns="91440" bIns="45720" numCol="1" anchor="t" anchorCtr="0" compatLnSpc="1"/>
          <a:lstStyle/>
          <a:p>
            <a:pPr marL="342900" marR="0" lvl="0" indent="-342900" algn="l" defTabSz="914400" rtl="0" eaLnBrk="1" fontAlgn="base" latinLnBrk="0" hangingPunct="1">
              <a:lnSpc>
                <a:spcPct val="150000"/>
              </a:lnSpc>
              <a:spcBef>
                <a:spcPct val="20000"/>
              </a:spcBef>
              <a:spcAft>
                <a:spcPct val="0"/>
              </a:spcAft>
              <a:buClr>
                <a:schemeClr val="bg2"/>
              </a:buClr>
              <a:buSzPct val="75000"/>
              <a:buFont typeface="Wingdings" panose="05000000000000000000" pitchFamily="2" charset="2"/>
              <a:buChar char="n"/>
              <a:defRPr/>
            </a:pPr>
            <a:r>
              <a:rPr kumimoji="0" lang="en-US" altLang="zh-CN" sz="1400" b="1" i="0" u="none" strike="noStrike" kern="1200" cap="none" spc="0" normalizeH="0" baseline="0" noProof="1">
                <a:ln>
                  <a:noFill/>
                </a:ln>
                <a:solidFill>
                  <a:schemeClr val="tx1"/>
                </a:solidFill>
                <a:effectLst/>
                <a:uLnTx/>
                <a:uFillTx/>
                <a:latin typeface="+mn-lt"/>
                <a:ea typeface="+mn-ea"/>
                <a:cs typeface="+mn-cs"/>
                <a:sym typeface="+mn-ea"/>
              </a:rPr>
              <a:t>地下经常有微地震发生，压裂时，地层压力升高，根据摩尔-库伦准则，压力变化区会有诱发微地震发生，记录、定位这些微地震源，其分布可以反映裂缝轮廓。本技术的理论依据为摩尔-库伦准则，其数学表达式可以写为：</a:t>
            </a:r>
            <a:endParaRPr kumimoji="0" lang="en-US" altLang="zh-CN" sz="1400" b="1" i="0" u="none" strike="noStrike" kern="1200" cap="none" spc="0" normalizeH="0" baseline="0" noProof="1">
              <a:ln>
                <a:noFill/>
              </a:ln>
              <a:solidFill>
                <a:schemeClr val="tx1"/>
              </a:solidFill>
              <a:effectLst/>
              <a:uLnTx/>
              <a:uFillTx/>
              <a:latin typeface="+mn-lt"/>
              <a:ea typeface="+mn-ea"/>
              <a:cs typeface="+mn-cs"/>
              <a:sym typeface="+mn-ea"/>
            </a:endParaRPr>
          </a:p>
          <a:p>
            <a:pPr marL="342900" marR="0" lvl="0" indent="-342900" algn="l" defTabSz="914400" rtl="0" eaLnBrk="1" fontAlgn="base" latinLnBrk="0" hangingPunct="1">
              <a:lnSpc>
                <a:spcPct val="150000"/>
              </a:lnSpc>
              <a:spcBef>
                <a:spcPct val="20000"/>
              </a:spcBef>
              <a:spcAft>
                <a:spcPct val="0"/>
              </a:spcAft>
              <a:buClr>
                <a:schemeClr val="bg2"/>
              </a:buClr>
              <a:buSzPct val="75000"/>
              <a:buFont typeface="Wingdings" panose="05000000000000000000" pitchFamily="2" charset="2"/>
              <a:buChar char="n"/>
              <a:defRPr/>
            </a:pPr>
            <a:r>
              <a:rPr kumimoji="0" lang="en-US" altLang="zh-CN" sz="1400" b="1" i="0" u="none" strike="noStrike" kern="1200" cap="none" spc="0" normalizeH="0" baseline="0" noProof="1">
                <a:ln>
                  <a:noFill/>
                </a:ln>
                <a:solidFill>
                  <a:schemeClr val="tx1"/>
                </a:solidFill>
                <a:effectLst/>
                <a:uLnTx/>
                <a:uFillTx/>
                <a:latin typeface="+mn-lt"/>
                <a:ea typeface="+mn-ea"/>
                <a:cs typeface="+mn-cs"/>
                <a:sym typeface="+mn-ea"/>
              </a:rPr>
              <a:t>τ≥τ0 +（S1+S2-2 P0）/2+（S1–S2）</a:t>
            </a:r>
            <a:r>
              <a:rPr kumimoji="0" lang="en-US" altLang="zh-CN" sz="1400" b="1" u="none" strike="noStrike" kern="1200" cap="none" spc="0" normalizeH="0" baseline="0" noProof="1">
                <a:ln>
                  <a:noFill/>
                </a:ln>
                <a:solidFill>
                  <a:schemeClr val="tx1"/>
                </a:solidFill>
                <a:effectLst/>
                <a:uLnTx/>
                <a:uFillTx/>
                <a:latin typeface="+mn-lt"/>
                <a:ea typeface="+mn-ea"/>
                <a:cs typeface="+mn-cs"/>
                <a:sym typeface="+mn-ea"/>
              </a:rPr>
              <a:t>cos</a:t>
            </a:r>
            <a:r>
              <a:rPr kumimoji="0" lang="en-US" altLang="zh-CN" sz="1400" b="1" i="0" u="none" strike="noStrike" kern="1200" cap="none" spc="0" normalizeH="0" baseline="0" noProof="1">
                <a:ln>
                  <a:noFill/>
                </a:ln>
                <a:solidFill>
                  <a:schemeClr val="tx1"/>
                </a:solidFill>
                <a:effectLst/>
                <a:uLnTx/>
                <a:uFillTx/>
                <a:latin typeface="+mn-lt"/>
                <a:ea typeface="+mn-ea"/>
                <a:cs typeface="+mn-cs"/>
                <a:sym typeface="+mn-ea"/>
              </a:rPr>
              <a:t>（2φ）/2         (1)</a:t>
            </a:r>
            <a:endParaRPr kumimoji="0" lang="en-US" altLang="zh-CN" sz="1400" b="1" i="0" u="none" strike="noStrike" kern="1200" cap="none" spc="0" normalizeH="0" baseline="0" noProof="1">
              <a:ln>
                <a:noFill/>
              </a:ln>
              <a:solidFill>
                <a:schemeClr val="tx1"/>
              </a:solidFill>
              <a:effectLst/>
              <a:uLnTx/>
              <a:uFillTx/>
              <a:latin typeface="+mn-lt"/>
              <a:ea typeface="+mn-ea"/>
              <a:cs typeface="+mn-cs"/>
              <a:sym typeface="+mn-ea"/>
            </a:endParaRPr>
          </a:p>
          <a:p>
            <a:pPr marL="342900" marR="0" lvl="0" indent="-342900" algn="l" defTabSz="914400" rtl="0" eaLnBrk="1" fontAlgn="base" latinLnBrk="0" hangingPunct="1">
              <a:lnSpc>
                <a:spcPct val="150000"/>
              </a:lnSpc>
              <a:spcBef>
                <a:spcPct val="20000"/>
              </a:spcBef>
              <a:spcAft>
                <a:spcPct val="0"/>
              </a:spcAft>
              <a:buClr>
                <a:schemeClr val="bg2"/>
              </a:buClr>
              <a:buSzPct val="75000"/>
              <a:buFont typeface="Wingdings" panose="05000000000000000000" pitchFamily="2" charset="2"/>
              <a:buChar char="n"/>
              <a:defRPr/>
            </a:pPr>
            <a:r>
              <a:rPr kumimoji="0" lang="en-US" altLang="zh-CN" sz="1400" b="1" i="0" u="none" strike="noStrike" kern="1200" cap="none" spc="0" normalizeH="0" baseline="0" noProof="1">
                <a:ln>
                  <a:noFill/>
                </a:ln>
                <a:solidFill>
                  <a:schemeClr val="tx1"/>
                </a:solidFill>
                <a:effectLst/>
                <a:uLnTx/>
                <a:uFillTx/>
                <a:latin typeface="+mn-lt"/>
                <a:ea typeface="+mn-ea"/>
                <a:cs typeface="+mn-cs"/>
                <a:sym typeface="+mn-ea"/>
              </a:rPr>
              <a:t>τ=（S1–S2）</a:t>
            </a:r>
            <a:r>
              <a:rPr kumimoji="0" lang="en-US" altLang="zh-CN" sz="1400" b="1" u="none" strike="noStrike" kern="1200" cap="none" spc="0" normalizeH="0" baseline="0" noProof="1">
                <a:ln>
                  <a:noFill/>
                </a:ln>
                <a:solidFill>
                  <a:schemeClr val="tx1"/>
                </a:solidFill>
                <a:effectLst/>
                <a:uLnTx/>
                <a:uFillTx/>
                <a:latin typeface="+mn-lt"/>
                <a:ea typeface="+mn-ea"/>
                <a:cs typeface="+mn-cs"/>
                <a:sym typeface="+mn-ea"/>
              </a:rPr>
              <a:t>sin</a:t>
            </a:r>
            <a:r>
              <a:rPr kumimoji="0" lang="en-US" altLang="zh-CN" sz="1400" b="1" i="0" u="none" strike="noStrike" kern="1200" cap="none" spc="0" normalizeH="0" baseline="0" noProof="1">
                <a:ln>
                  <a:noFill/>
                </a:ln>
                <a:solidFill>
                  <a:schemeClr val="tx1"/>
                </a:solidFill>
                <a:effectLst/>
                <a:uLnTx/>
                <a:uFillTx/>
                <a:latin typeface="+mn-lt"/>
                <a:ea typeface="+mn-ea"/>
                <a:cs typeface="+mn-cs"/>
                <a:sym typeface="+mn-ea"/>
              </a:rPr>
              <a:t>（2φ）/2                             (2)</a:t>
            </a:r>
            <a:endParaRPr kumimoji="0" lang="en-US" altLang="zh-CN" sz="1400" b="1" i="0" u="none" strike="noStrike" kern="1200" cap="none" spc="0" normalizeH="0" baseline="0" noProof="1">
              <a:ln>
                <a:noFill/>
              </a:ln>
              <a:solidFill>
                <a:schemeClr val="tx1"/>
              </a:solidFill>
              <a:effectLst/>
              <a:uLnTx/>
              <a:uFillTx/>
              <a:latin typeface="+mn-lt"/>
              <a:ea typeface="+mn-ea"/>
              <a:cs typeface="+mn-cs"/>
              <a:sym typeface="+mn-ea"/>
            </a:endParaRPr>
          </a:p>
          <a:p>
            <a:pPr marL="342900" marR="0" lvl="0" indent="-342900" algn="l" defTabSz="914400" rtl="0" eaLnBrk="1" fontAlgn="base" latinLnBrk="0" hangingPunct="1">
              <a:lnSpc>
                <a:spcPct val="150000"/>
              </a:lnSpc>
              <a:spcBef>
                <a:spcPct val="20000"/>
              </a:spcBef>
              <a:spcAft>
                <a:spcPct val="0"/>
              </a:spcAft>
              <a:buClr>
                <a:schemeClr val="bg2"/>
              </a:buClr>
              <a:buSzPct val="75000"/>
              <a:buFont typeface="Wingdings" panose="05000000000000000000" pitchFamily="2" charset="2"/>
              <a:buChar char="n"/>
              <a:defRPr/>
            </a:pPr>
            <a:r>
              <a:rPr kumimoji="0" lang="en-US" altLang="zh-CN" sz="1400" b="1" i="0" u="none" strike="noStrike" kern="1200" cap="none" spc="0" normalizeH="0" baseline="0" noProof="1">
                <a:ln>
                  <a:noFill/>
                </a:ln>
                <a:solidFill>
                  <a:schemeClr val="tx1"/>
                </a:solidFill>
                <a:effectLst/>
                <a:uLnTx/>
                <a:uFillTx/>
                <a:latin typeface="+mn-lt"/>
                <a:ea typeface="+mn-ea"/>
                <a:cs typeface="+mn-cs"/>
                <a:sym typeface="+mn-ea"/>
              </a:rPr>
              <a:t>（1）式左侧不小于右侧时发生微地震。式中，τ是作用在裂缝面上的剪切应力；τ0是岩石的固有无方向应力抗剪断强度，数值由几兆帕到几十兆帕，沿已有裂缝面错断，数值为零；S1、S2 分别是最大，最小主应力；P0是地层压力；φ是最大主应力与裂缝面方向的夹角。由式（1）可以看出，微地震易于沿已有裂缝面发生。 这时τ0为零，左侧通常不小于右侧。P0增大，右侧减小，也会使右侧小于左侧。这为我们观测注水，压裂裂缝提供了依据。监测依据微地震震源特征,地震波传播理论和微地震信号识别理论，用监测得到的微地震点的空间分布及其三视图描述人工裂缝轮廓，给出人工裂缝监测结果。</a:t>
            </a:r>
            <a:endParaRPr kumimoji="0" lang="en-US" altLang="zh-CN" sz="1400" b="1" i="0" u="none" strike="noStrike" kern="1200" cap="none" spc="0" normalizeH="0" baseline="0" noProof="1">
              <a:ln>
                <a:noFill/>
              </a:ln>
              <a:solidFill>
                <a:schemeClr val="tx1"/>
              </a:solidFill>
              <a:effectLst/>
              <a:uLnTx/>
              <a:uFillTx/>
              <a:latin typeface="+mn-lt"/>
              <a:ea typeface="+mn-ea"/>
              <a:cs typeface="+mn-cs"/>
              <a:sym typeface="+mn-ea"/>
            </a:endParaRP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defRPr/>
            </a:pPr>
            <a:endParaRPr kumimoji="0" lang="zh-CN" altLang="en-US" sz="1400" b="1" i="0" u="none" strike="noStrike" kern="1200" cap="none" spc="0" normalizeH="0" baseline="0" noProof="1">
              <a:ln>
                <a:noFill/>
              </a:ln>
              <a:solidFill>
                <a:schemeClr val="tx1"/>
              </a:solidFill>
              <a:effectLst/>
              <a:uLnTx/>
              <a:uFillTx/>
              <a:latin typeface="+mn-lt"/>
              <a:ea typeface="+mn-ea"/>
              <a:cs typeface="+mn-cs"/>
              <a:sym typeface="+mn-ea"/>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p>
            <a:pPr marL="838200" indent="-838200"/>
            <a:r>
              <a:rPr lang="zh-CN" altLang="en-US" sz="3600" b="1" dirty="0">
                <a:latin typeface="黑体" panose="02010609060101010101" pitchFamily="49" charset="-122"/>
                <a:ea typeface="黑体" panose="02010609060101010101" pitchFamily="49" charset="-122"/>
              </a:rPr>
              <a:t>理论技术 </a:t>
            </a:r>
            <a:endParaRPr lang="zh-CN" altLang="en-US" sz="3600" b="1" dirty="0">
              <a:latin typeface="黑体" panose="02010609060101010101" pitchFamily="49" charset="-122"/>
              <a:ea typeface="黑体" panose="0201060906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内容占位符 2"/>
          <p:cNvSpPr>
            <a:spLocks noGrp="1"/>
          </p:cNvSpPr>
          <p:nvPr>
            <p:ph idx="1"/>
          </p:nvPr>
        </p:nvSpPr>
        <p:spPr>
          <a:xfrm>
            <a:off x="457200" y="1844675"/>
            <a:ext cx="8229600" cy="3886200"/>
          </a:xfrm>
        </p:spPr>
        <p:txBody>
          <a:bodyPr wrap="square" lIns="91440" tIns="45720" rIns="91440" bIns="45720" anchor="t" anchorCtr="0"/>
          <a:lstStyle/>
          <a:p>
            <a:pPr eaLnBrk="1" hangingPunct="1">
              <a:lnSpc>
                <a:spcPct val="150000"/>
              </a:lnSpc>
            </a:pPr>
            <a:r>
              <a:rPr lang="zh-CN" altLang="en-US" sz="1800" b="1">
                <a:ln>
                  <a:noFill/>
                </a:ln>
                <a:effectLst/>
                <a:uLnTx/>
                <a:uFillTx/>
              </a:rPr>
              <a:t>微地震源定位及信号识别采用最新的正演网格搜索定位技术，该技术可以提高微地震源定位可靠性，信号识别排除人为因素干扰。为了满足定位精度要求，又能减小计算量、迅速给出结果，通常采用二次网格搜索技术。第一次网格搜索，网格间距较大，如100米，使整个网格空间的节点数小于10000。搜索获得的震源位置是网格空间的某个节点，误差50米。第二次网格搜索，以第一次网格搜索得到的震源为中心，第一次网格搜索的误差半径作为二次网格空间半径，建立网格间距12.5米的搜索网格，该网格有729个节点，再进行二次正演网格搜索定位，理论误差6米，实际误差控制在10米。</a:t>
            </a:r>
            <a:endParaRPr lang="zh-CN" altLang="en-US" sz="1800" b="1">
              <a:ln>
                <a:noFill/>
              </a:ln>
              <a:effectLst/>
              <a:uLnTx/>
              <a:uFillTx/>
            </a:endParaRPr>
          </a:p>
          <a:p>
            <a:pPr eaLnBrk="1" hangingPunct="1">
              <a:lnSpc>
                <a:spcPct val="150000"/>
              </a:lnSpc>
            </a:pPr>
            <a:r>
              <a:rPr lang="zh-CN" altLang="en-US" sz="1800" b="1">
                <a:ln>
                  <a:noFill/>
                </a:ln>
                <a:effectLst/>
                <a:uLnTx/>
                <a:uFillTx/>
              </a:rPr>
              <a:t>正演网格搜索定位技术，引进常规地震勘探的时间偏移、相关叠加理论，可以使用较复杂的速度模型，提高了监测的可靠性。</a:t>
            </a:r>
            <a:endParaRPr lang="zh-CN" altLang="en-US" sz="1800" b="1">
              <a:ln>
                <a:noFill/>
              </a:ln>
              <a:effectLst/>
              <a:uLnTx/>
              <a:uFillTx/>
            </a:endParaRPr>
          </a:p>
          <a:p>
            <a:pPr eaLnBrk="1" hangingPunct="1"/>
            <a:endParaRPr lang="zh-CN" altLang="en-US" sz="1600" dirty="0"/>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理论技术 </a:t>
            </a:r>
            <a:endParaRPr lang="zh-CN" altLang="en-US" sz="3600" b="1" dirty="0">
              <a:latin typeface="黑体" panose="02010609060101010101" pitchFamily="49" charset="-122"/>
              <a:ea typeface="黑体" panose="0201060906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内容占位符 2"/>
          <p:cNvSpPr>
            <a:spLocks noGrp="1"/>
          </p:cNvSpPr>
          <p:nvPr>
            <p:ph idx="1"/>
          </p:nvPr>
        </p:nvSpPr>
        <p:spPr/>
        <p:txBody>
          <a:bodyPr wrap="square" lIns="91440" tIns="45720" rIns="91440" bIns="45720" anchor="t" anchorCtr="0"/>
          <a:lstStyle/>
          <a:p>
            <a:pPr algn="l" eaLnBrk="1" hangingPunct="1">
              <a:lnSpc>
                <a:spcPct val="150000"/>
              </a:lnSpc>
            </a:pPr>
            <a:r>
              <a:rPr lang="zh-CN" altLang="en-US" sz="1800" b="1">
                <a:ln>
                  <a:noFill/>
                </a:ln>
                <a:effectLst/>
                <a:uLnTx/>
                <a:uFillTx/>
              </a:rPr>
              <a:t>现场使用地面微地震监测台站，采用星型布站方案。使用20套三分量检波器采集站同时接收地下破裂地震数据，采集站间距175m。分监测时间覆盖整个压裂作业过程，在压裂开始前30min开机，压裂结束后30min关机。监测前，计算出来自空间网格每一个节点至全部监测站的地震波走时，给出来自某一节点至一指定监测站与至其他监测站的走时差；监测时，把其他台站的地震记录做时差矫正后叠加在指定台站的地震记录上，若叠加后某一时间段地震记录幅度明显增大，信号变得清晰，则存在来自这一节点的地震信号。使用时间偏移、微地震记录叠加技术，可以大幅度提高空间定位精度，把震源定位误差控制在10 m以内。</a:t>
            </a:r>
            <a:endParaRPr lang="zh-CN" altLang="en-US" sz="1800" b="1">
              <a:ln>
                <a:noFill/>
              </a:ln>
              <a:effectLst/>
              <a:uLnTx/>
              <a:uFillTx/>
            </a:endParaRPr>
          </a:p>
          <a:p>
            <a:pPr eaLnBrk="1" hangingPunct="1"/>
            <a:endParaRPr lang="zh-CN" altLang="en-US" sz="1800" b="1" dirty="0"/>
          </a:p>
          <a:p>
            <a:pPr marL="0" indent="0" eaLnBrk="1" hangingPunct="1">
              <a:buNone/>
            </a:pPr>
            <a:endParaRPr lang="zh-CN" altLang="en-US" sz="1800" b="1" dirty="0">
              <a:highlight>
                <a:srgbClr val="FFFF00"/>
              </a:highlight>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理论技术 </a:t>
            </a:r>
            <a:endParaRPr lang="zh-CN" altLang="en-US" sz="3600" b="1" dirty="0">
              <a:latin typeface="黑体" panose="02010609060101010101" pitchFamily="49" charset="-122"/>
              <a:ea typeface="黑体" panose="02010609060101010101"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内容占位符 2"/>
          <p:cNvSpPr>
            <a:spLocks noGrp="1"/>
          </p:cNvSpPr>
          <p:nvPr>
            <p:ph idx="1"/>
          </p:nvPr>
        </p:nvSpPr>
        <p:spPr/>
        <p:txBody>
          <a:bodyPr wrap="square" lIns="91440" tIns="45720" rIns="91440" bIns="45720" anchor="t" anchorCtr="0"/>
          <a:lstStyle/>
          <a:p>
            <a:pPr eaLnBrk="1" hangingPunct="1">
              <a:lnSpc>
                <a:spcPct val="150000"/>
              </a:lnSpc>
            </a:pPr>
            <a:r>
              <a:rPr lang="zh-CN" altLang="en-US" sz="1800" b="1">
                <a:ln>
                  <a:noFill/>
                </a:ln>
                <a:effectLst/>
                <a:uLnTx/>
                <a:uFillTx/>
              </a:rPr>
              <a:t>一次网格搜索定位的步骤是：</a:t>
            </a:r>
            <a:endParaRPr lang="zh-CN" altLang="en-US" sz="1800" b="1">
              <a:ln>
                <a:noFill/>
              </a:ln>
              <a:effectLst/>
              <a:uLnTx/>
              <a:uFillTx/>
            </a:endParaRPr>
          </a:p>
          <a:p>
            <a:pPr eaLnBrk="1" hangingPunct="1">
              <a:lnSpc>
                <a:spcPct val="150000"/>
              </a:lnSpc>
            </a:pPr>
            <a:r>
              <a:rPr lang="zh-CN" altLang="en-US" sz="1800" b="1">
                <a:ln>
                  <a:noFill/>
                </a:ln>
                <a:effectLst/>
                <a:uLnTx/>
                <a:uFillTx/>
              </a:rPr>
              <a:t>根据速度模型，台站位置在监测前计算出各节点至各台站的走时，列出其走时表，相对标准道的时差表；</a:t>
            </a:r>
            <a:endParaRPr lang="zh-CN" altLang="en-US" sz="1800" b="1">
              <a:ln>
                <a:noFill/>
              </a:ln>
              <a:effectLst/>
              <a:uLnTx/>
              <a:uFillTx/>
            </a:endParaRPr>
          </a:p>
          <a:p>
            <a:pPr eaLnBrk="1" hangingPunct="1">
              <a:lnSpc>
                <a:spcPct val="150000"/>
              </a:lnSpc>
            </a:pPr>
            <a:r>
              <a:rPr lang="zh-CN" altLang="en-US" sz="1800" b="1">
                <a:ln>
                  <a:noFill/>
                </a:ln>
                <a:effectLst/>
                <a:uLnTx/>
                <a:uFillTx/>
              </a:rPr>
              <a:t>各台站记录到信号后，依据时差表，偏移时间，进行叠加。如果以那个节点的走时、时差做到偏移、叠加，信号清晰度显著增加，则这个节点即为震源。即震源与节点一一对应。标准是每次叠加，波幅的平均值增加0.3，视为显著。</a:t>
            </a:r>
            <a:endParaRPr lang="zh-CN" altLang="en-US" sz="1800" b="1">
              <a:ln>
                <a:noFill/>
              </a:ln>
              <a:effectLst/>
              <a:uLnTx/>
              <a:uFillTx/>
            </a:endParaRPr>
          </a:p>
          <a:p>
            <a:pPr eaLnBrk="1" hangingPunct="1">
              <a:lnSpc>
                <a:spcPct val="150000"/>
              </a:lnSpc>
            </a:pPr>
            <a:r>
              <a:rPr lang="zh-CN" altLang="en-US" sz="1800" b="1">
                <a:ln>
                  <a:noFill/>
                </a:ln>
                <a:effectLst/>
                <a:uLnTx/>
                <a:uFillTx/>
              </a:rPr>
              <a:t>一次网格搜索的误差是节点间距的一半，误差半径约50米。</a:t>
            </a:r>
            <a:endParaRPr lang="zh-CN" altLang="en-US" sz="1800" b="1">
              <a:ln>
                <a:noFill/>
              </a:ln>
              <a:effectLst/>
              <a:uLnTx/>
              <a:uFillTx/>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理论技术 </a:t>
            </a:r>
            <a:endParaRPr lang="zh-CN" altLang="en-US" sz="3600" b="1" dirty="0">
              <a:latin typeface="黑体" panose="02010609060101010101" pitchFamily="49" charset="-122"/>
              <a:ea typeface="黑体"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vert="horz" wrap="square" lIns="91440" tIns="45720" rIns="91440" bIns="45720" numCol="1" anchor="t" anchorCtr="0" compatLnSpc="1"/>
          <a:lstStyle/>
          <a:p>
            <a:pPr marL="342900" marR="0" lvl="0" indent="-342900" algn="l" rtl="0" eaLnBrk="1" fontAlgn="base" latinLnBrk="0" hangingPunct="1">
              <a:lnSpc>
                <a:spcPct val="150000"/>
              </a:lnSpc>
              <a:spcBef>
                <a:spcPct val="20000"/>
              </a:spcBef>
              <a:buClr>
                <a:schemeClr val="bg2"/>
              </a:buClr>
              <a:buSzPct val="75000"/>
              <a:buFont typeface="Wingdings" panose="05000000000000000000" pitchFamily="2" charset="2"/>
              <a:buChar char="n"/>
            </a:pPr>
            <a:r>
              <a:rPr kumimoji="0" lang="zh-CN" altLang="en-US" sz="1400" b="1" i="0" u="none" strike="noStrike" kern="1200" cap="none" spc="0" normalizeH="0" baseline="0" noProof="1">
                <a:ln>
                  <a:noFill/>
                </a:ln>
                <a:solidFill>
                  <a:schemeClr val="tx1"/>
                </a:solidFill>
                <a:effectLst/>
                <a:uLnTx/>
                <a:uFillTx/>
                <a:latin typeface="+mn-lt"/>
                <a:ea typeface="+mn-ea"/>
                <a:cs typeface="+mn-cs"/>
                <a:sym typeface="+mn-ea"/>
              </a:rPr>
              <a:t>二次网格搜索定位的步骤是：</a:t>
            </a:r>
            <a:endParaRPr kumimoji="0" lang="zh-CN" altLang="en-US" sz="1400" b="1" i="0" u="none" strike="noStrike" kern="1200" cap="none" spc="0" normalizeH="0" baseline="0" noProof="1">
              <a:ln>
                <a:noFill/>
              </a:ln>
              <a:solidFill>
                <a:schemeClr val="tx1"/>
              </a:solidFill>
              <a:effectLst/>
              <a:uLnTx/>
              <a:uFillTx/>
              <a:latin typeface="+mn-lt"/>
              <a:ea typeface="+mn-ea"/>
              <a:cs typeface="+mn-cs"/>
            </a:endParaRPr>
          </a:p>
          <a:p>
            <a:pPr marL="342900" marR="0" lvl="0" indent="-342900" algn="l" rtl="0" eaLnBrk="1" fontAlgn="base" latinLnBrk="0" hangingPunct="1">
              <a:lnSpc>
                <a:spcPct val="150000"/>
              </a:lnSpc>
              <a:spcBef>
                <a:spcPct val="20000"/>
              </a:spcBef>
              <a:buClr>
                <a:schemeClr val="bg2"/>
              </a:buClr>
              <a:buSzPct val="75000"/>
              <a:buFont typeface="Wingdings" panose="05000000000000000000" pitchFamily="2" charset="2"/>
              <a:buChar char="n"/>
            </a:pPr>
            <a:r>
              <a:rPr kumimoji="0" lang="zh-CN" altLang="en-US" sz="1400" b="1" i="0" u="none" strike="noStrike" kern="1200" cap="none" spc="0" normalizeH="0" baseline="0" noProof="1">
                <a:ln>
                  <a:noFill/>
                </a:ln>
                <a:solidFill>
                  <a:schemeClr val="tx1"/>
                </a:solidFill>
                <a:effectLst/>
                <a:uLnTx/>
                <a:uFillTx/>
                <a:latin typeface="+mn-lt"/>
                <a:ea typeface="+mn-ea"/>
                <a:cs typeface="+mn-cs"/>
                <a:sym typeface="+mn-ea"/>
              </a:rPr>
              <a:t>以一次网格搜索得到的震源节点为中心，一次网格搜索的误差半径做半径，重新建立一个网格空间，间距12.5米，节点数729个；</a:t>
            </a:r>
            <a:endParaRPr kumimoji="0" lang="zh-CN" altLang="en-US" sz="1400" b="1" i="0" u="none" strike="noStrike" kern="1200" cap="none" spc="0" normalizeH="0" baseline="0" noProof="1">
              <a:ln>
                <a:noFill/>
              </a:ln>
              <a:solidFill>
                <a:schemeClr val="tx1"/>
              </a:solidFill>
              <a:effectLst/>
              <a:uLnTx/>
              <a:uFillTx/>
              <a:latin typeface="+mn-lt"/>
              <a:ea typeface="+mn-ea"/>
              <a:cs typeface="+mn-cs"/>
            </a:endParaRPr>
          </a:p>
          <a:p>
            <a:pPr marL="342900" marR="0" lvl="0" indent="-342900" algn="l" rtl="0" eaLnBrk="1" fontAlgn="base" latinLnBrk="0" hangingPunct="1">
              <a:lnSpc>
                <a:spcPct val="150000"/>
              </a:lnSpc>
              <a:spcBef>
                <a:spcPct val="20000"/>
              </a:spcBef>
              <a:buClr>
                <a:schemeClr val="bg2"/>
              </a:buClr>
              <a:buSzPct val="75000"/>
              <a:buFont typeface="Wingdings" panose="05000000000000000000" pitchFamily="2" charset="2"/>
              <a:buChar char="n"/>
            </a:pPr>
            <a:r>
              <a:rPr kumimoji="0" lang="zh-CN" altLang="en-US" sz="1400" b="1" i="0" u="none" strike="noStrike" kern="1200" cap="none" spc="0" normalizeH="0" baseline="0" noProof="1">
                <a:ln>
                  <a:noFill/>
                </a:ln>
                <a:solidFill>
                  <a:schemeClr val="tx1"/>
                </a:solidFill>
                <a:effectLst/>
                <a:uLnTx/>
                <a:uFillTx/>
                <a:latin typeface="+mn-lt"/>
                <a:ea typeface="+mn-ea"/>
                <a:cs typeface="+mn-cs"/>
                <a:sym typeface="+mn-ea"/>
              </a:rPr>
              <a:t>用互相关方法计算出不同台站信号的走时，选择居中走时计算走时差；</a:t>
            </a:r>
            <a:endParaRPr kumimoji="0" lang="zh-CN" altLang="en-US" sz="1400" b="1" i="0" u="none" strike="noStrike" kern="1200" cap="none" spc="0" normalizeH="0" baseline="0" noProof="1">
              <a:ln>
                <a:noFill/>
              </a:ln>
              <a:solidFill>
                <a:schemeClr val="tx1"/>
              </a:solidFill>
              <a:effectLst/>
              <a:uLnTx/>
              <a:uFillTx/>
              <a:latin typeface="+mn-lt"/>
              <a:ea typeface="+mn-ea"/>
              <a:cs typeface="+mn-cs"/>
            </a:endParaRPr>
          </a:p>
          <a:p>
            <a:pPr marL="342900" marR="0" lvl="0" indent="-342900" algn="l" rtl="0" eaLnBrk="1" fontAlgn="base" latinLnBrk="0" hangingPunct="1">
              <a:lnSpc>
                <a:spcPct val="150000"/>
              </a:lnSpc>
              <a:spcBef>
                <a:spcPct val="20000"/>
              </a:spcBef>
              <a:buClr>
                <a:schemeClr val="bg2"/>
              </a:buClr>
              <a:buSzPct val="75000"/>
              <a:buFont typeface="Wingdings" panose="05000000000000000000" pitchFamily="2" charset="2"/>
              <a:buChar char="n"/>
            </a:pPr>
            <a:r>
              <a:rPr kumimoji="0" lang="zh-CN" altLang="en-US" sz="1400" b="1" i="0" u="none" strike="noStrike" kern="1200" cap="none" spc="0" normalizeH="0" baseline="0" noProof="1">
                <a:ln>
                  <a:noFill/>
                </a:ln>
                <a:solidFill>
                  <a:schemeClr val="tx1"/>
                </a:solidFill>
                <a:effectLst/>
                <a:uLnTx/>
                <a:uFillTx/>
                <a:latin typeface="+mn-lt"/>
                <a:ea typeface="+mn-ea"/>
                <a:cs typeface="+mn-cs"/>
                <a:sym typeface="+mn-ea"/>
              </a:rPr>
              <a:t>计算出各节点至各台站走时，选择居中走时对应的台站计算出走时差；</a:t>
            </a:r>
            <a:endParaRPr kumimoji="0" lang="zh-CN" altLang="en-US" sz="1400" b="1" i="0" u="none" strike="noStrike" kern="1200" cap="none" spc="0" normalizeH="0" baseline="0" noProof="1">
              <a:ln>
                <a:noFill/>
              </a:ln>
              <a:solidFill>
                <a:schemeClr val="tx1"/>
              </a:solidFill>
              <a:effectLst/>
              <a:uLnTx/>
              <a:uFillTx/>
              <a:latin typeface="+mn-lt"/>
              <a:ea typeface="+mn-ea"/>
              <a:cs typeface="+mn-cs"/>
            </a:endParaRPr>
          </a:p>
          <a:p>
            <a:pPr marL="342900" marR="0" lvl="0" indent="-342900" algn="l" rtl="0" eaLnBrk="1" fontAlgn="base" latinLnBrk="0" hangingPunct="1">
              <a:lnSpc>
                <a:spcPct val="150000"/>
              </a:lnSpc>
              <a:spcBef>
                <a:spcPct val="20000"/>
              </a:spcBef>
              <a:buClr>
                <a:schemeClr val="bg2"/>
              </a:buClr>
              <a:buSzPct val="75000"/>
              <a:buFont typeface="Wingdings" panose="05000000000000000000" pitchFamily="2" charset="2"/>
              <a:buChar char="n"/>
            </a:pPr>
            <a:r>
              <a:rPr kumimoji="0" lang="zh-CN" altLang="en-US" sz="1400" b="1" i="0" u="none" strike="noStrike" kern="1200" cap="none" spc="0" normalizeH="0" baseline="0" noProof="1">
                <a:ln>
                  <a:noFill/>
                </a:ln>
                <a:solidFill>
                  <a:schemeClr val="tx1"/>
                </a:solidFill>
                <a:effectLst/>
                <a:uLnTx/>
                <a:uFillTx/>
                <a:latin typeface="+mn-lt"/>
                <a:ea typeface="+mn-ea"/>
                <a:cs typeface="+mn-cs"/>
                <a:sym typeface="+mn-ea"/>
              </a:rPr>
              <a:t>某个节点及其地震记录计算出的二个走时差满足下式，则该节点为二次搜索得到的震源，取代一次搜索的震源；</a:t>
            </a:r>
            <a:endParaRPr kumimoji="0" lang="zh-CN" altLang="en-US" sz="1400" b="1" i="0" u="none" strike="noStrike" kern="1200" cap="none" spc="0" normalizeH="0" baseline="0" noProof="1">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bg2"/>
              </a:buClr>
              <a:buSzPct val="75000"/>
              <a:buFont typeface="Wingdings" panose="05000000000000000000" pitchFamily="2" charset="2"/>
              <a:buChar char="n"/>
              <a:defRPr/>
            </a:pPr>
            <a:endParaRPr kumimoji="0" lang="zh-CN" altLang="en-US" sz="1800" b="0" i="0" u="none" strike="noStrike" kern="1200" cap="none" spc="0" normalizeH="0" baseline="0" noProof="1">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defRPr/>
            </a:pPr>
            <a:r>
              <a:rPr kumimoji="0" lang="zh-CN" altLang="en-US" sz="1800" b="0" i="0" u="none" strike="noStrike" kern="1200" cap="none" spc="0" normalizeH="0" baseline="0" noProof="1">
                <a:ln>
                  <a:noFill/>
                </a:ln>
                <a:solidFill>
                  <a:schemeClr val="tx1"/>
                </a:solidFill>
                <a:effectLst/>
                <a:uLnTx/>
                <a:uFillTx/>
                <a:latin typeface="+mn-lt"/>
                <a:ea typeface="+mn-ea"/>
                <a:cs typeface="+mn-cs"/>
              </a:rPr>
              <a:t>                                                                               </a:t>
            </a:r>
            <a:r>
              <a:rPr kumimoji="0" lang="zh-CN" altLang="en-US" sz="1800" b="0" i="0" u="none" strike="noStrike" kern="1200" cap="none" spc="0" normalizeH="0" baseline="0" noProof="1">
                <a:ln>
                  <a:noFill/>
                </a:ln>
                <a:solidFill>
                  <a:schemeClr val="tx1"/>
                </a:solidFill>
                <a:effectLst/>
                <a:uLnTx/>
                <a:uFillTx/>
                <a:latin typeface="+mn-lt"/>
                <a:ea typeface="+mn-ea"/>
                <a:cs typeface="+mn-cs"/>
                <a:sym typeface="+mn-ea"/>
              </a:rPr>
              <a:t>（</a:t>
            </a:r>
            <a:r>
              <a:rPr kumimoji="0" lang="en-US" altLang="zh-CN" sz="1800" b="0" i="0" u="none" strike="noStrike" kern="1200" cap="none" spc="0" normalizeH="0" baseline="0" noProof="1">
                <a:ln>
                  <a:noFill/>
                </a:ln>
                <a:solidFill>
                  <a:schemeClr val="tx1"/>
                </a:solidFill>
                <a:effectLst/>
                <a:uLnTx/>
                <a:uFillTx/>
                <a:latin typeface="+mn-lt"/>
                <a:ea typeface="+mn-ea"/>
                <a:cs typeface="+mn-cs"/>
                <a:sym typeface="+mn-ea"/>
              </a:rPr>
              <a:t>3</a:t>
            </a:r>
            <a:r>
              <a:rPr kumimoji="0" lang="zh-CN" altLang="en-US" sz="1800" b="0" i="0" u="none" strike="noStrike" kern="1200" cap="none" spc="0" normalizeH="0" baseline="0" noProof="1">
                <a:ln>
                  <a:noFill/>
                </a:ln>
                <a:solidFill>
                  <a:schemeClr val="tx1"/>
                </a:solidFill>
                <a:effectLst/>
                <a:uLnTx/>
                <a:uFillTx/>
                <a:latin typeface="+mn-lt"/>
                <a:ea typeface="+mn-ea"/>
                <a:cs typeface="+mn-cs"/>
                <a:sym typeface="+mn-ea"/>
              </a:rPr>
              <a:t>）</a:t>
            </a:r>
            <a:endParaRPr kumimoji="0" lang="zh-CN" altLang="en-US" sz="1800" b="0" i="0" u="none" strike="noStrike" kern="1200" cap="none" spc="0" normalizeH="0" baseline="0" noProof="1">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a:pPr>
            <a:endParaRPr kumimoji="0" lang="zh-CN" altLang="en-US" sz="1800" b="0" i="0" u="none" strike="noStrike" kern="1200" cap="none" spc="0" normalizeH="0" baseline="0" noProof="1">
              <a:ln>
                <a:noFill/>
              </a:ln>
              <a:solidFill>
                <a:schemeClr val="tx1"/>
              </a:solidFill>
              <a:effectLst/>
              <a:uLnTx/>
              <a:uFillTx/>
              <a:latin typeface="+mn-lt"/>
              <a:ea typeface="+mn-ea"/>
              <a:cs typeface="+mn-cs"/>
            </a:endParaRPr>
          </a:p>
          <a:p>
            <a:pPr marL="342900" marR="0" lvl="0" indent="-342900" algn="l" rtl="0" eaLnBrk="1" fontAlgn="base" latinLnBrk="0" hangingPunct="1">
              <a:lnSpc>
                <a:spcPct val="150000"/>
              </a:lnSpc>
              <a:spcBef>
                <a:spcPct val="20000"/>
              </a:spcBef>
              <a:buClr>
                <a:schemeClr val="bg2"/>
              </a:buClr>
              <a:buSzPct val="75000"/>
              <a:buFont typeface="Wingdings" panose="05000000000000000000" pitchFamily="2" charset="2"/>
              <a:buChar char="n"/>
            </a:pPr>
            <a:r>
              <a:rPr kumimoji="0" lang="zh-CN" altLang="en-US" sz="1400" b="1" i="0" u="none" strike="noStrike" kern="1200" cap="none" spc="0" normalizeH="0" baseline="0" noProof="1">
                <a:ln>
                  <a:noFill/>
                </a:ln>
                <a:solidFill>
                  <a:schemeClr val="tx1"/>
                </a:solidFill>
                <a:effectLst/>
                <a:uLnTx/>
                <a:uFillTx/>
                <a:latin typeface="+mn-lt"/>
                <a:ea typeface="+mn-ea"/>
                <a:cs typeface="+mn-cs"/>
                <a:sym typeface="+mn-ea"/>
              </a:rPr>
              <a:t>式中，ΔT是某一节点至各台站走时与上述对应台站的时差，Δt是由互相关计算出的走时与居中走时的走时差。</a:t>
            </a:r>
            <a:endParaRPr kumimoji="0" lang="zh-CN" altLang="en-US" sz="1400" b="1" i="0" u="none" strike="noStrike" kern="1200" cap="none" spc="0" normalizeH="0" baseline="0" noProof="1">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a:pPr>
            <a:endParaRPr kumimoji="0" lang="zh-CN" altLang="en-US" sz="1800" b="0" i="0" u="none" strike="noStrike" kern="1200" cap="none" spc="0" normalizeH="0" baseline="0" noProof="1">
              <a:ln>
                <a:noFill/>
              </a:ln>
              <a:solidFill>
                <a:schemeClr val="tx1"/>
              </a:solidFill>
              <a:effectLst/>
              <a:uLnTx/>
              <a:uFillTx/>
              <a:latin typeface="+mn-lt"/>
              <a:ea typeface="+mn-ea"/>
              <a:cs typeface="+mn-cs"/>
            </a:endParaRPr>
          </a:p>
        </p:txBody>
      </p:sp>
      <p:graphicFrame>
        <p:nvGraphicFramePr>
          <p:cNvPr id="14339" name="内容占位符 324616"/>
          <p:cNvGraphicFramePr>
            <a:graphicFrameLocks noGrp="1"/>
          </p:cNvGraphicFramePr>
          <p:nvPr>
            <p:ph sz="half" idx="4294967295"/>
          </p:nvPr>
        </p:nvGraphicFramePr>
        <p:xfrm>
          <a:off x="3132138" y="4076700"/>
          <a:ext cx="1363662" cy="458788"/>
        </p:xfrm>
        <a:graphic>
          <a:graphicData uri="http://schemas.openxmlformats.org/presentationml/2006/ole">
            <mc:AlternateContent xmlns:mc="http://schemas.openxmlformats.org/markup-compatibility/2006">
              <mc:Choice xmlns:v="urn:schemas-microsoft-com:vml" Requires="v">
                <p:oleObj spid="_x0000_s2" name="" r:id="rId1" imgW="1362710" imgH="458470" progId="Equation.3">
                  <p:embed/>
                </p:oleObj>
              </mc:Choice>
              <mc:Fallback>
                <p:oleObj name="" r:id="rId1" imgW="1362710" imgH="458470" progId="Equation.3">
                  <p:embed/>
                  <p:pic>
                    <p:nvPicPr>
                      <p:cNvPr id="0" name="图片 3075"/>
                      <p:cNvPicPr/>
                      <p:nvPr/>
                    </p:nvPicPr>
                    <p:blipFill>
                      <a:blip r:embed="rId2"/>
                      <a:stretch>
                        <a:fillRect/>
                      </a:stretch>
                    </p:blipFill>
                    <p:spPr>
                      <a:xfrm>
                        <a:off x="3132138" y="4076700"/>
                        <a:ext cx="1363662" cy="458788"/>
                      </a:xfrm>
                      <a:prstGeom prst="rect">
                        <a:avLst/>
                      </a:prstGeom>
                      <a:noFill/>
                      <a:ln w="38100">
                        <a:miter/>
                      </a:ln>
                    </p:spPr>
                  </p:pic>
                </p:oleObj>
              </mc:Fallback>
            </mc:AlternateContent>
          </a:graphicData>
        </a:graphic>
      </p:graphicFrame>
      <p:sp>
        <p:nvSpPr>
          <p:cNvPr id="9217" name="矩形 62467"/>
          <p:cNvSpPr/>
          <p:nvPr>
            <p:custDataLst>
              <p:tags r:id="rId3"/>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理论技术 </a:t>
            </a:r>
            <a:endParaRPr lang="zh-CN" altLang="en-US" sz="3600" b="1" dirty="0">
              <a:latin typeface="黑体" panose="02010609060101010101" pitchFamily="49" charset="-122"/>
              <a:ea typeface="黑体" panose="02010609060101010101" pitchFamily="49"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内容占位符 2"/>
          <p:cNvSpPr>
            <a:spLocks noGrp="1"/>
          </p:cNvSpPr>
          <p:nvPr>
            <p:ph idx="1"/>
          </p:nvPr>
        </p:nvSpPr>
        <p:spPr/>
        <p:txBody>
          <a:bodyPr wrap="square" lIns="91440" tIns="45720" rIns="91440" bIns="45720" anchor="t" anchorCtr="0"/>
          <a:lstStyle/>
          <a:p>
            <a:pPr algn="l" eaLnBrk="1" hangingPunct="1">
              <a:lnSpc>
                <a:spcPct val="150000"/>
              </a:lnSpc>
            </a:pPr>
            <a:r>
              <a:rPr lang="zh-CN" altLang="en-US" sz="1800" b="1">
                <a:ln>
                  <a:noFill/>
                </a:ln>
                <a:effectLst/>
                <a:uLnTx/>
                <a:uFillTx/>
              </a:rPr>
              <a:t>若没有满足公式（3）的二次节点，则取消该震源。</a:t>
            </a:r>
            <a:endParaRPr lang="zh-CN" altLang="en-US" sz="1800" b="1">
              <a:ln>
                <a:noFill/>
              </a:ln>
              <a:effectLst/>
              <a:uLnTx/>
              <a:uFillTx/>
            </a:endParaRPr>
          </a:p>
          <a:p>
            <a:pPr algn="l" eaLnBrk="1" hangingPunct="1">
              <a:lnSpc>
                <a:spcPct val="150000"/>
              </a:lnSpc>
            </a:pPr>
            <a:r>
              <a:rPr lang="zh-CN" altLang="en-US" sz="1800" b="1">
                <a:ln>
                  <a:noFill/>
                </a:ln>
                <a:effectLst/>
                <a:uLnTx/>
                <a:uFillTx/>
              </a:rPr>
              <a:t>其理论误差6.25米,实际误差控制在10米。</a:t>
            </a:r>
            <a:endParaRPr lang="zh-CN" altLang="en-US" sz="1800" b="1">
              <a:ln>
                <a:noFill/>
              </a:ln>
              <a:effectLst/>
              <a:uLnTx/>
              <a:uFillTx/>
            </a:endParaRPr>
          </a:p>
          <a:p>
            <a:pPr eaLnBrk="1" hangingPunct="1"/>
            <a:endParaRPr lang="zh-CN" altLang="en-US" sz="2400" dirty="0"/>
          </a:p>
        </p:txBody>
      </p:sp>
      <p:pic>
        <p:nvPicPr>
          <p:cNvPr id="15363" name="图片 328707"/>
          <p:cNvPicPr>
            <a:picLocks noChangeAspect="1"/>
          </p:cNvPicPr>
          <p:nvPr/>
        </p:nvPicPr>
        <p:blipFill>
          <a:blip r:embed="rId1"/>
          <a:stretch>
            <a:fillRect/>
          </a:stretch>
        </p:blipFill>
        <p:spPr>
          <a:xfrm>
            <a:off x="2995613" y="2852738"/>
            <a:ext cx="2860675" cy="2814637"/>
          </a:xfrm>
          <a:prstGeom prst="rect">
            <a:avLst/>
          </a:prstGeom>
          <a:noFill/>
          <a:ln w="9525">
            <a:noFill/>
          </a:ln>
        </p:spPr>
      </p:pic>
      <p:sp>
        <p:nvSpPr>
          <p:cNvPr id="15364" name="矩形 328708"/>
          <p:cNvSpPr/>
          <p:nvPr/>
        </p:nvSpPr>
        <p:spPr>
          <a:xfrm>
            <a:off x="3132138" y="6021388"/>
            <a:ext cx="2879725" cy="366712"/>
          </a:xfrm>
          <a:prstGeom prst="rect">
            <a:avLst/>
          </a:prstGeom>
          <a:noFill/>
          <a:ln w="9525">
            <a:noFill/>
          </a:ln>
        </p:spPr>
        <p:txBody>
          <a:bodyPr anchor="t" anchorCtr="0">
            <a:spAutoFit/>
          </a:bodyPr>
          <a:lstStyle/>
          <a:p>
            <a:r>
              <a:rPr lang="zh-CN" altLang="en-US" dirty="0">
                <a:latin typeface="Arial" panose="020B0604020202020204" pitchFamily="34" charset="0"/>
                <a:ea typeface="宋体" panose="02010600030101010101" pitchFamily="2" charset="-122"/>
              </a:rPr>
              <a:t>台站网格搜索定位示意图</a:t>
            </a:r>
            <a:endParaRPr lang="zh-CN" altLang="en-US" dirty="0">
              <a:latin typeface="Arial" panose="020B0604020202020204" pitchFamily="34" charset="0"/>
              <a:ea typeface="宋体" panose="02010600030101010101" pitchFamily="2" charset="-122"/>
            </a:endParaRPr>
          </a:p>
        </p:txBody>
      </p:sp>
      <p:sp>
        <p:nvSpPr>
          <p:cNvPr id="9217" name="矩形 62467"/>
          <p:cNvSpPr/>
          <p:nvPr>
            <p:custDataLst>
              <p:tags r:id="rId2"/>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理论技术 </a:t>
            </a:r>
            <a:endParaRPr lang="zh-CN" altLang="en-US" sz="3600" b="1" dirty="0">
              <a:latin typeface="黑体" panose="02010609060101010101" pitchFamily="49" charset="-122"/>
              <a:ea typeface="黑体" panose="02010609060101010101"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276井微地震监测结果 </a:t>
            </a:r>
            <a:endParaRPr lang="zh-CN" altLang="en-US" sz="3600" b="1" dirty="0">
              <a:latin typeface="黑体" panose="02010609060101010101" pitchFamily="49" charset="-122"/>
              <a:ea typeface="黑体" panose="02010609060101010101" pitchFamily="49" charset="-122"/>
            </a:endParaRPr>
          </a:p>
        </p:txBody>
      </p:sp>
      <p:graphicFrame>
        <p:nvGraphicFramePr>
          <p:cNvPr id="3" name="表格 2"/>
          <p:cNvGraphicFramePr/>
          <p:nvPr>
            <p:custDataLst>
              <p:tags r:id="rId2"/>
            </p:custDataLst>
          </p:nvPr>
        </p:nvGraphicFramePr>
        <p:xfrm>
          <a:off x="964565" y="2102485"/>
          <a:ext cx="7073900" cy="2880995"/>
        </p:xfrm>
        <a:graphic>
          <a:graphicData uri="http://schemas.openxmlformats.org/drawingml/2006/table">
            <a:tbl>
              <a:tblPr/>
              <a:tblGrid>
                <a:gridCol w="1275715"/>
                <a:gridCol w="2133600"/>
                <a:gridCol w="1660525"/>
                <a:gridCol w="2004060"/>
              </a:tblGrid>
              <a:tr h="473075">
                <a:tc>
                  <a:txBody>
                    <a:bodyPr/>
                    <a:p>
                      <a:pPr algn="ctr">
                        <a:buNone/>
                      </a:pPr>
                      <a:r>
                        <a:rPr lang="en-US" sz="1400">
                          <a:latin typeface="Times New Roman" panose="02020603050405020304" pitchFamily="18" charset="0"/>
                          <a:cs typeface="Times New Roman" panose="02020603050405020304" pitchFamily="18" charset="0"/>
                        </a:rPr>
                        <a:t>井名</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algn="ctr">
                        <a:buNone/>
                      </a:pPr>
                      <a:r>
                        <a:rPr lang="en-US" sz="1400">
                          <a:latin typeface="+mj-lt"/>
                          <a:ea typeface="宋体" panose="02010600030101010101" pitchFamily="2" charset="-122"/>
                          <a:cs typeface="+mj-lt"/>
                        </a:rPr>
                        <a:t>276</a:t>
                      </a:r>
                      <a:r>
                        <a:rPr lang="en-US" sz="1400">
                          <a:latin typeface="宋体" panose="02010600030101010101" pitchFamily="2" charset="-122"/>
                          <a:ea typeface="宋体" panose="02010600030101010101" pitchFamily="2" charset="-122"/>
                          <a:cs typeface="宋体" panose="02010600030101010101" pitchFamily="2" charset="-122"/>
                        </a:rPr>
                        <a:t>井</a:t>
                      </a: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73075">
                <a:tc>
                  <a:txBody>
                    <a:bodyPr/>
                    <a:p>
                      <a:pPr algn="ctr">
                        <a:buNone/>
                      </a:pPr>
                      <a:r>
                        <a:rPr lang="en-US" sz="1400">
                          <a:latin typeface="宋体" panose="02010600030101010101" pitchFamily="2" charset="-122"/>
                          <a:ea typeface="宋体" panose="02010600030101010101" pitchFamily="2" charset="-122"/>
                          <a:cs typeface="宋体" panose="02010600030101010101" pitchFamily="2" charset="-122"/>
                        </a:rPr>
                        <a:t>地理位置</a:t>
                      </a: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algn="ctr">
                        <a:buNone/>
                      </a:pP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74345">
                <a:tc>
                  <a:txBody>
                    <a:bodyPr/>
                    <a:p>
                      <a:pPr algn="ctr">
                        <a:buNone/>
                      </a:pPr>
                      <a:r>
                        <a:rPr lang="en-US" sz="1400">
                          <a:solidFill>
                            <a:srgbClr val="000000"/>
                          </a:solidFill>
                          <a:latin typeface="Times New Roman" panose="02020603050405020304" pitchFamily="18" charset="0"/>
                          <a:cs typeface="Times New Roman" panose="02020603050405020304" pitchFamily="18" charset="0"/>
                        </a:rPr>
                        <a:t>监测日期</a:t>
                      </a:r>
                      <a:endParaRPr lang="en-US" altLang="en-US" sz="14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mj-lt"/>
                          <a:cs typeface="+mj-lt"/>
                        </a:rPr>
                        <a:t>202</a:t>
                      </a:r>
                      <a:r>
                        <a:rPr lang="en-US" sz="1400">
                          <a:latin typeface="+mj-lt"/>
                          <a:ea typeface="宋体" panose="02010600030101010101" pitchFamily="2" charset="-122"/>
                          <a:cs typeface="+mj-lt"/>
                        </a:rPr>
                        <a:t>3</a:t>
                      </a:r>
                      <a:r>
                        <a:rPr lang="en-US" sz="1400">
                          <a:latin typeface="Times New Roman" panose="02020603050405020304" pitchFamily="18" charset="0"/>
                          <a:cs typeface="Times New Roman" panose="02020603050405020304" pitchFamily="18" charset="0"/>
                        </a:rPr>
                        <a:t>年</a:t>
                      </a:r>
                      <a:r>
                        <a:rPr lang="en-US" sz="1400">
                          <a:latin typeface="+mj-lt"/>
                          <a:ea typeface="宋体" panose="02010600030101010101" pitchFamily="2" charset="-122"/>
                          <a:cs typeface="+mj-lt"/>
                        </a:rPr>
                        <a:t>12</a:t>
                      </a:r>
                      <a:r>
                        <a:rPr lang="en-US" sz="1400">
                          <a:latin typeface="宋体" panose="02010600030101010101" pitchFamily="2" charset="-122"/>
                          <a:ea typeface="宋体" panose="02010600030101010101" pitchFamily="2" charset="-122"/>
                          <a:cs typeface="宋体" panose="02010600030101010101" pitchFamily="2" charset="-122"/>
                        </a:rPr>
                        <a:t>月</a:t>
                      </a:r>
                      <a:r>
                        <a:rPr lang="en-US" sz="1400">
                          <a:latin typeface="+mj-lt"/>
                          <a:ea typeface="宋体" panose="02010600030101010101" pitchFamily="2" charset="-122"/>
                          <a:cs typeface="+mj-lt"/>
                        </a:rPr>
                        <a:t>20</a:t>
                      </a:r>
                      <a:r>
                        <a:rPr lang="en-US" sz="1400">
                          <a:latin typeface="宋体" panose="02010600030101010101" pitchFamily="2" charset="-122"/>
                          <a:ea typeface="宋体" panose="02010600030101010101" pitchFamily="2" charset="-122"/>
                          <a:cs typeface="宋体" panose="02010600030101010101" pitchFamily="2" charset="-122"/>
                        </a:rPr>
                        <a:t>日</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Times New Roman" panose="02020603050405020304" pitchFamily="18" charset="0"/>
                          <a:cs typeface="Times New Roman" panose="02020603050405020304" pitchFamily="18" charset="0"/>
                        </a:rPr>
                        <a:t>当日天气</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Times New Roman" panose="02020603050405020304" pitchFamily="18" charset="0"/>
                          <a:cs typeface="Times New Roman" panose="02020603050405020304" pitchFamily="18" charset="0"/>
                        </a:rPr>
                        <a:t>晴</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73075">
                <a:tc>
                  <a:txBody>
                    <a:bodyPr/>
                    <a:p>
                      <a:pPr algn="ctr">
                        <a:buNone/>
                      </a:pPr>
                      <a:r>
                        <a:rPr lang="en-US" sz="1400">
                          <a:latin typeface="Times New Roman" panose="02020603050405020304" pitchFamily="18" charset="0"/>
                          <a:cs typeface="Times New Roman" panose="02020603050405020304" pitchFamily="18" charset="0"/>
                        </a:rPr>
                        <a:t>参加人员</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algn="ctr">
                        <a:buNone/>
                      </a:pPr>
                      <a:r>
                        <a:rPr lang="en-US" sz="1400">
                          <a:latin typeface="宋体" panose="02010600030101010101" pitchFamily="2" charset="-122"/>
                          <a:ea typeface="宋体" panose="02010600030101010101" pitchFamily="2" charset="-122"/>
                          <a:cs typeface="宋体" panose="02010600030101010101" pitchFamily="2" charset="-122"/>
                        </a:rPr>
                        <a:t>Aset Okap,Kamal Okap,Mukan Murat,Kerinbek Alpysbai,Sarsen Ekpin,</a:t>
                      </a:r>
                      <a:endParaRPr lang="en-US" sz="1400">
                        <a:latin typeface="宋体" panose="02010600030101010101" pitchFamily="2" charset="-122"/>
                        <a:ea typeface="宋体" panose="02010600030101010101" pitchFamily="2" charset="-122"/>
                        <a:cs typeface="宋体" panose="02010600030101010101" pitchFamily="2" charset="-122"/>
                      </a:endParaRPr>
                    </a:p>
                    <a:p>
                      <a:pPr algn="ctr">
                        <a:buNone/>
                      </a:pPr>
                      <a:r>
                        <a:rPr lang="en-US" sz="1400">
                          <a:latin typeface="宋体" panose="02010600030101010101" pitchFamily="2" charset="-122"/>
                          <a:ea typeface="宋体" panose="02010600030101010101" pitchFamily="2" charset="-122"/>
                          <a:cs typeface="宋体" panose="02010600030101010101" pitchFamily="2" charset="-122"/>
                        </a:rPr>
                        <a:t>Kurmangazy Kyran,Jing yan qing,Pazilzhan,Sabit,Liang Dong,Han Zhi Ming,Bai Lu</a:t>
                      </a: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93395">
                <a:tc>
                  <a:txBody>
                    <a:bodyPr/>
                    <a:p>
                      <a:pPr algn="ctr">
                        <a:buNone/>
                      </a:pPr>
                      <a:r>
                        <a:rPr lang="en-US" sz="1400">
                          <a:latin typeface="Times New Roman" panose="02020603050405020304" pitchFamily="18" charset="0"/>
                          <a:cs typeface="Times New Roman" panose="02020603050405020304" pitchFamily="18" charset="0"/>
                        </a:rPr>
                        <a:t>监测</a:t>
                      </a:r>
                      <a:r>
                        <a:rPr lang="en-US" sz="1400">
                          <a:latin typeface="宋体" panose="02010600030101010101" pitchFamily="2" charset="-122"/>
                          <a:ea typeface="宋体" panose="02010600030101010101" pitchFamily="2" charset="-122"/>
                          <a:cs typeface="宋体" panose="02010600030101010101" pitchFamily="2" charset="-122"/>
                        </a:rPr>
                        <a:t>层段/m</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mj-lt"/>
                          <a:ea typeface="宋体" panose="02010600030101010101" pitchFamily="2" charset="-122"/>
                          <a:cs typeface="+mj-lt"/>
                        </a:rPr>
                        <a:t>2635.0-2656.0</a:t>
                      </a:r>
                      <a:endParaRPr lang="en-US" altLang="en-US" sz="1400">
                        <a:latin typeface="+mj-lt"/>
                        <a:ea typeface="宋体" panose="02010600030101010101" pitchFamily="2" charset="-122"/>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Times New Roman" panose="02020603050405020304" pitchFamily="18" charset="0"/>
                          <a:cs typeface="Times New Roman" panose="02020603050405020304" pitchFamily="18" charset="0"/>
                        </a:rPr>
                        <a:t>台站数量/台</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mj-lt"/>
                          <a:ea typeface="宋体" panose="02010600030101010101" pitchFamily="2" charset="-122"/>
                          <a:cs typeface="+mj-lt"/>
                        </a:rPr>
                        <a:t>8</a:t>
                      </a:r>
                      <a:endParaRPr lang="en-US" altLang="en-US" sz="1400">
                        <a:latin typeface="+mj-lt"/>
                        <a:ea typeface="宋体" panose="02010600030101010101" pitchFamily="2" charset="-122"/>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4030">
                <a:tc>
                  <a:txBody>
                    <a:bodyPr/>
                    <a:p>
                      <a:pPr algn="ctr">
                        <a:buNone/>
                      </a:pPr>
                      <a:r>
                        <a:rPr lang="en-US" sz="1400">
                          <a:latin typeface="Times New Roman" panose="02020603050405020304" pitchFamily="18" charset="0"/>
                          <a:cs typeface="Times New Roman" panose="02020603050405020304" pitchFamily="18" charset="0"/>
                        </a:rPr>
                        <a:t>监测时间</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mj-lt"/>
                          <a:ea typeface="宋体" panose="02010600030101010101" pitchFamily="2" charset="-122"/>
                          <a:cs typeface="+mj-lt"/>
                        </a:rPr>
                        <a:t>17:30</a:t>
                      </a:r>
                      <a:endParaRPr lang="en-US" altLang="en-US" sz="1400">
                        <a:latin typeface="+mj-lt"/>
                        <a:ea typeface="宋体" panose="02010600030101010101" pitchFamily="2" charset="-122"/>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Times New Roman" panose="02020603050405020304" pitchFamily="18" charset="0"/>
                          <a:cs typeface="Times New Roman" panose="02020603050405020304" pitchFamily="18" charset="0"/>
                        </a:rPr>
                        <a:t>结束时间</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mj-lt"/>
                          <a:ea typeface="宋体" panose="02010600030101010101" pitchFamily="2" charset="-122"/>
                          <a:cs typeface="+mj-lt"/>
                        </a:rPr>
                        <a:t>18</a:t>
                      </a:r>
                      <a:r>
                        <a:rPr lang="en-US" sz="1400">
                          <a:latin typeface="+mj-lt"/>
                          <a:cs typeface="+mj-lt"/>
                        </a:rPr>
                        <a:t>:</a:t>
                      </a:r>
                      <a:r>
                        <a:rPr lang="en-US" sz="1400">
                          <a:latin typeface="+mj-lt"/>
                          <a:ea typeface="宋体" panose="02010600030101010101" pitchFamily="2" charset="-122"/>
                          <a:cs typeface="+mj-lt"/>
                        </a:rPr>
                        <a:t>55</a:t>
                      </a:r>
                      <a:endParaRPr lang="en-US" altLang="en-US" sz="1400">
                        <a:latin typeface="+mj-lt"/>
                        <a:ea typeface="宋体" panose="02010600030101010101" pitchFamily="2" charset="-122"/>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文本框 4"/>
          <p:cNvSpPr txBox="1"/>
          <p:nvPr/>
        </p:nvSpPr>
        <p:spPr>
          <a:xfrm>
            <a:off x="827088" y="5156200"/>
            <a:ext cx="7727950" cy="829945"/>
          </a:xfrm>
          <a:prstGeom prst="rect">
            <a:avLst/>
          </a:prstGeom>
          <a:noFill/>
          <a:ln w="9525">
            <a:noFill/>
          </a:ln>
        </p:spPr>
        <p:txBody>
          <a:bodyPr anchor="t" anchorCtr="0">
            <a:spAutoFit/>
          </a:bodyPr>
          <a:lstStyle/>
          <a:p>
            <a:r>
              <a:rPr lang="zh-CN" altLang="en-US" sz="1600" dirty="0">
                <a:latin typeface="宋体" panose="02010600030101010101" pitchFamily="2" charset="-122"/>
                <a:ea typeface="宋体" panose="02010600030101010101" pitchFamily="2" charset="-122"/>
                <a:sym typeface="宋体" panose="02010600030101010101" pitchFamily="2" charset="-122"/>
              </a:rPr>
              <a:t>     该项目使用平面微地震监测台网，使用</a:t>
            </a:r>
            <a:r>
              <a:rPr lang="en-US" altLang="zh-CN" sz="1600" dirty="0">
                <a:latin typeface="宋体" panose="02010600030101010101" pitchFamily="2" charset="-122"/>
                <a:ea typeface="宋体" panose="02010600030101010101" pitchFamily="2" charset="-122"/>
                <a:sym typeface="宋体" panose="02010600030101010101" pitchFamily="2" charset="-122"/>
              </a:rPr>
              <a:t>8</a:t>
            </a:r>
            <a:r>
              <a:rPr lang="zh-CN" altLang="en-US" sz="1600" dirty="0">
                <a:latin typeface="宋体" panose="02010600030101010101" pitchFamily="2" charset="-122"/>
                <a:ea typeface="宋体" panose="02010600030101010101" pitchFamily="2" charset="-122"/>
                <a:sym typeface="宋体" panose="02010600030101010101" pitchFamily="2" charset="-122"/>
              </a:rPr>
              <a:t>台三分量分站。图中坐标是以压裂作业层在地面的投影为坐标原点，水平轴沿东西向，向东为正；垂直轴沿南北向，向北为正。图中红色图标表示监测层段在地面的投影坐标位置，紫色图标代表检波器的位置。</a:t>
            </a:r>
            <a:endParaRPr lang="zh-CN" altLang="en-US" sz="1600" dirty="0">
              <a:latin typeface="宋体" panose="02010600030101010101" pitchFamily="2" charset="-122"/>
              <a:ea typeface="宋体" panose="02010600030101010101" pitchFamily="2" charset="-122"/>
              <a:sym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p>
            <a:pPr marL="838200" indent="-838200"/>
            <a:r>
              <a:rPr lang="zh-CN" altLang="en-US" sz="3600" b="1" dirty="0">
                <a:latin typeface="黑体" panose="02010609060101010101" pitchFamily="49" charset="-122"/>
                <a:ea typeface="黑体" panose="02010609060101010101" pitchFamily="49" charset="-122"/>
              </a:rPr>
              <a:t>276井微地震监测结果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2147482502"/>
          <p:cNvPicPr>
            <a:picLocks noChangeAspect="1"/>
          </p:cNvPicPr>
          <p:nvPr>
            <p:custDataLst>
              <p:tags r:id="rId2"/>
            </p:custDataLst>
          </p:nvPr>
        </p:nvPicPr>
        <p:blipFill>
          <a:blip r:embed="rId3"/>
          <a:stretch>
            <a:fillRect/>
          </a:stretch>
        </p:blipFill>
        <p:spPr>
          <a:xfrm>
            <a:off x="2411730" y="1511300"/>
            <a:ext cx="4363085" cy="3424555"/>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p>
            <a:pPr marL="838200" indent="-838200"/>
            <a:r>
              <a:rPr lang="zh-CN" altLang="en-US" sz="3600" b="1" dirty="0">
                <a:latin typeface="黑体" panose="02010609060101010101" pitchFamily="49" charset="-122"/>
                <a:ea typeface="黑体" panose="02010609060101010101" pitchFamily="49" charset="-122"/>
              </a:rPr>
              <a:t>276井微地震监测结果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2147482501" descr="IMG20231220084407"/>
          <p:cNvPicPr>
            <a:picLocks noChangeAspect="1"/>
          </p:cNvPicPr>
          <p:nvPr>
            <p:custDataLst>
              <p:tags r:id="rId2"/>
            </p:custDataLst>
          </p:nvPr>
        </p:nvPicPr>
        <p:blipFill>
          <a:blip r:embed="rId3"/>
          <a:stretch>
            <a:fillRect/>
          </a:stretch>
        </p:blipFill>
        <p:spPr>
          <a:xfrm>
            <a:off x="2051685" y="1917065"/>
            <a:ext cx="5253990" cy="3284855"/>
          </a:xfrm>
          <a:prstGeom prst="rect">
            <a:avLst/>
          </a:prstGeom>
          <a:noFill/>
          <a:ln w="9525">
            <a:noFill/>
          </a:ln>
        </p:spPr>
      </p:pic>
      <p:sp>
        <p:nvSpPr>
          <p:cNvPr id="100" name="文本框 99"/>
          <p:cNvSpPr txBox="1"/>
          <p:nvPr/>
        </p:nvSpPr>
        <p:spPr>
          <a:xfrm>
            <a:off x="2195830" y="5517515"/>
            <a:ext cx="5080000" cy="252730"/>
          </a:xfrm>
          <a:prstGeom prst="rect">
            <a:avLst/>
          </a:prstGeom>
          <a:noFill/>
          <a:ln w="9525">
            <a:noFill/>
          </a:ln>
        </p:spPr>
        <p:txBody>
          <a:bodyPr>
            <a:spAutoFit/>
          </a:bodyPr>
          <a:p>
            <a:pPr indent="127000" algn="ctr"/>
            <a:r>
              <a:rPr lang="zh-CN" altLang="en-US" sz="1050">
                <a:latin typeface="宋体" panose="02010600030101010101" pitchFamily="2" charset="-122"/>
                <a:ea typeface="宋体" panose="02010600030101010101" pitchFamily="2" charset="-122"/>
                <a:cs typeface="宋体" panose="02010600030101010101" pitchFamily="2" charset="-122"/>
              </a:rPr>
              <a:t>压裂监测现场</a:t>
            </a:r>
            <a:endParaRPr lang="zh-CN" altLang="en-US" sz="1800">
              <a:ea typeface="宋体" panose="02010600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文本框 99"/>
          <p:cNvSpPr txBox="1"/>
          <p:nvPr/>
        </p:nvSpPr>
        <p:spPr>
          <a:xfrm>
            <a:off x="2123123" y="1577975"/>
            <a:ext cx="4465637" cy="337185"/>
          </a:xfrm>
          <a:prstGeom prst="rect">
            <a:avLst/>
          </a:prstGeom>
          <a:noFill/>
          <a:ln w="9525">
            <a:noFill/>
          </a:ln>
        </p:spPr>
        <p:txBody>
          <a:bodyPr anchor="t" anchorCtr="0">
            <a:spAutoFit/>
          </a:bodyPr>
          <a:lstStyle/>
          <a:p>
            <a:pPr algn="ctr"/>
            <a:r>
              <a:rPr lang="zh-CN" altLang="en-US" sz="1600" dirty="0">
                <a:latin typeface="宋体" panose="02010600030101010101" pitchFamily="2" charset="-122"/>
                <a:ea typeface="宋体" panose="02010600030101010101" pitchFamily="2" charset="-122"/>
              </a:rPr>
              <a:t>276井微地震监测台站坐标</a:t>
            </a:r>
            <a:r>
              <a:rPr lang="zh-CN" altLang="en-US" sz="1600" dirty="0">
                <a:latin typeface="宋体" panose="02010600030101010101" pitchFamily="2" charset="-122"/>
                <a:ea typeface="宋体" panose="02010600030101010101" pitchFamily="2" charset="-122"/>
              </a:rPr>
              <a:t>表</a:t>
            </a:r>
            <a:endParaRPr lang="zh-CN" altLang="en-US" sz="1600" dirty="0">
              <a:latin typeface="宋体" panose="02010600030101010101" pitchFamily="2" charset="-122"/>
              <a:ea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276井微地震监测结果 </a:t>
            </a:r>
            <a:endParaRPr lang="zh-CN" altLang="en-US" sz="3600" b="1" dirty="0">
              <a:latin typeface="黑体" panose="02010609060101010101" pitchFamily="49" charset="-122"/>
              <a:ea typeface="黑体" panose="02010609060101010101" pitchFamily="49" charset="-122"/>
            </a:endParaRPr>
          </a:p>
        </p:txBody>
      </p:sp>
      <p:graphicFrame>
        <p:nvGraphicFramePr>
          <p:cNvPr id="3" name="表格 2"/>
          <p:cNvGraphicFramePr/>
          <p:nvPr>
            <p:custDataLst>
              <p:tags r:id="rId2"/>
            </p:custDataLst>
          </p:nvPr>
        </p:nvGraphicFramePr>
        <p:xfrm>
          <a:off x="1844675" y="2108835"/>
          <a:ext cx="5271135" cy="3046095"/>
        </p:xfrm>
        <a:graphic>
          <a:graphicData uri="http://schemas.openxmlformats.org/drawingml/2006/table">
            <a:tbl>
              <a:tblPr/>
              <a:tblGrid>
                <a:gridCol w="1329690"/>
                <a:gridCol w="1941195"/>
                <a:gridCol w="2000250"/>
              </a:tblGrid>
              <a:tr h="338455">
                <a:tc>
                  <a:txBody>
                    <a:bodyPr/>
                    <a:p>
                      <a:pPr algn="ctr">
                        <a:buNone/>
                      </a:pPr>
                      <a:r>
                        <a:rPr lang="en-US" sz="1200">
                          <a:solidFill>
                            <a:srgbClr val="000000"/>
                          </a:solidFill>
                          <a:latin typeface="宋体" panose="02010600030101010101" pitchFamily="2" charset="-122"/>
                          <a:ea typeface="宋体" panose="02010600030101010101" pitchFamily="2" charset="-122"/>
                          <a:cs typeface="宋体" panose="02010600030101010101" pitchFamily="2" charset="-122"/>
                        </a:rPr>
                        <a:t>点位</a:t>
                      </a:r>
                      <a:endParaRPr lang="en-US" altLang="en-US" sz="12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宋体" panose="02010600030101010101" pitchFamily="2" charset="-122"/>
                          <a:ea typeface="宋体" panose="02010600030101010101" pitchFamily="2" charset="-122"/>
                          <a:cs typeface="宋体" panose="02010600030101010101" pitchFamily="2" charset="-122"/>
                        </a:rPr>
                        <a:t>经度</a:t>
                      </a:r>
                      <a:endParaRPr lang="en-US" altLang="en-US" sz="12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200">
                          <a:latin typeface="宋体" panose="02010600030101010101" pitchFamily="2" charset="-122"/>
                          <a:ea typeface="宋体" panose="02010600030101010101" pitchFamily="2" charset="-122"/>
                          <a:cs typeface="宋体" panose="02010600030101010101" pitchFamily="2" charset="-122"/>
                        </a:rPr>
                        <a:t>纬度</a:t>
                      </a:r>
                      <a:endParaRPr lang="en-US"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P1</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53.97207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44.82747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P2</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53.97419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44.82592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P3</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53.97417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44.83292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P4</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53.97254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44.82259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P5</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53.96982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44.82243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P6</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53.96760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44.82410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P7</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53.96710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44.82595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P8</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53.96900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Times New Roman" panose="02020603050405020304" pitchFamily="18" charset="0"/>
                          <a:cs typeface="Times New Roman" panose="02020603050405020304" pitchFamily="18" charset="0"/>
                        </a:rPr>
                        <a:t>44.82740 </a:t>
                      </a:r>
                      <a:endParaRPr lang="en-US" altLang="en-US" sz="11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533650" y="3881438"/>
            <a:ext cx="1322388" cy="252413"/>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altLang="en-US"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四维立体图</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
        <p:nvSpPr>
          <p:cNvPr id="7" name="文本框 6"/>
          <p:cNvSpPr txBox="1"/>
          <p:nvPr/>
        </p:nvSpPr>
        <p:spPr>
          <a:xfrm>
            <a:off x="6280150" y="3883025"/>
            <a:ext cx="774700" cy="250825"/>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altLang="en-US"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俯视图</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
        <p:nvSpPr>
          <p:cNvPr id="8" name="文本框 7"/>
          <p:cNvSpPr txBox="1"/>
          <p:nvPr/>
        </p:nvSpPr>
        <p:spPr>
          <a:xfrm>
            <a:off x="1492250" y="6478588"/>
            <a:ext cx="3284538" cy="252730"/>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东西向侧视图</a:t>
            </a:r>
            <a:endPar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5942013" y="6478588"/>
            <a:ext cx="1600200" cy="252730"/>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altLang="en-US"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南北向侧视图</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2147482516" descr="立体图"/>
          <p:cNvPicPr>
            <a:picLocks noChangeAspect="1"/>
          </p:cNvPicPr>
          <p:nvPr>
            <p:custDataLst>
              <p:tags r:id="rId2"/>
            </p:custDataLst>
          </p:nvPr>
        </p:nvPicPr>
        <p:blipFill>
          <a:blip r:embed="rId3"/>
          <a:stretch>
            <a:fillRect/>
          </a:stretch>
        </p:blipFill>
        <p:spPr>
          <a:xfrm>
            <a:off x="1399540" y="1196975"/>
            <a:ext cx="3460115" cy="2725420"/>
          </a:xfrm>
          <a:prstGeom prst="rect">
            <a:avLst/>
          </a:prstGeom>
          <a:noFill/>
          <a:ln w="9525">
            <a:noFill/>
          </a:ln>
        </p:spPr>
      </p:pic>
      <p:pic>
        <p:nvPicPr>
          <p:cNvPr id="3" name="图片 -2147482512" descr="俯视"/>
          <p:cNvPicPr>
            <a:picLocks noChangeAspect="1"/>
          </p:cNvPicPr>
          <p:nvPr>
            <p:custDataLst>
              <p:tags r:id="rId4"/>
            </p:custDataLst>
          </p:nvPr>
        </p:nvPicPr>
        <p:blipFill>
          <a:blip r:embed="rId5"/>
          <a:stretch>
            <a:fillRect/>
          </a:stretch>
        </p:blipFill>
        <p:spPr>
          <a:xfrm>
            <a:off x="5147945" y="1290955"/>
            <a:ext cx="3023870" cy="2619375"/>
          </a:xfrm>
          <a:prstGeom prst="rect">
            <a:avLst/>
          </a:prstGeom>
          <a:noFill/>
          <a:ln w="9525">
            <a:noFill/>
          </a:ln>
        </p:spPr>
      </p:pic>
      <p:pic>
        <p:nvPicPr>
          <p:cNvPr id="4" name="图片 -2147482513" descr="东西向侧视图"/>
          <p:cNvPicPr>
            <a:picLocks noChangeAspect="1"/>
          </p:cNvPicPr>
          <p:nvPr>
            <p:custDataLst>
              <p:tags r:id="rId6"/>
            </p:custDataLst>
          </p:nvPr>
        </p:nvPicPr>
        <p:blipFill>
          <a:blip r:embed="rId7"/>
          <a:stretch>
            <a:fillRect/>
          </a:stretch>
        </p:blipFill>
        <p:spPr>
          <a:xfrm>
            <a:off x="971550" y="4227195"/>
            <a:ext cx="3940810" cy="2215515"/>
          </a:xfrm>
          <a:prstGeom prst="rect">
            <a:avLst/>
          </a:prstGeom>
          <a:noFill/>
          <a:ln w="9525">
            <a:noFill/>
          </a:ln>
        </p:spPr>
      </p:pic>
      <p:pic>
        <p:nvPicPr>
          <p:cNvPr id="5" name="图片 -2147482511" descr="南北向侧视图"/>
          <p:cNvPicPr>
            <a:picLocks noChangeAspect="1"/>
          </p:cNvPicPr>
          <p:nvPr>
            <p:custDataLst>
              <p:tags r:id="rId8"/>
            </p:custDataLst>
          </p:nvPr>
        </p:nvPicPr>
        <p:blipFill>
          <a:blip r:embed="rId9"/>
          <a:stretch>
            <a:fillRect/>
          </a:stretch>
        </p:blipFill>
        <p:spPr>
          <a:xfrm>
            <a:off x="4715510" y="4227195"/>
            <a:ext cx="3866515" cy="2254250"/>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636010" y="6452870"/>
            <a:ext cx="1979295" cy="252730"/>
          </a:xfrm>
          <a:prstGeom prst="rect">
            <a:avLst/>
          </a:prstGeom>
          <a:noFill/>
          <a:ln w="9525">
            <a:noFill/>
          </a:ln>
        </p:spPr>
        <p:txBody>
          <a:bodyPr wrap="square">
            <a:spAutoFit/>
          </a:bodyPr>
          <a:lstStyle/>
          <a:p>
            <a:pPr marR="0" algn="ctr" defTabSz="914400">
              <a:buClrTx/>
              <a:buSzTx/>
              <a:buFont typeface="Arial" panose="020B0604020202020204" pitchFamily="34" charset="0"/>
              <a:buNone/>
              <a:defRPr/>
            </a:pPr>
            <a:r>
              <a:rPr kumimoji="0" 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裂缝扩展过程动画</a:t>
            </a:r>
            <a:r>
              <a:rPr kumimoji="0" lang="en-US" alt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a:t>
            </a:r>
            <a:r>
              <a:rPr kumimoji="0" lang="zh-CN" altLang="en-US"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播放查看</a:t>
            </a:r>
            <a:r>
              <a:rPr kumimoji="0" lang="en-US" alt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a:t>
            </a:r>
            <a:endParaRPr kumimoji="0" lang="en-US" alt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276井微地震监测结果 </a:t>
            </a:r>
            <a:endParaRPr lang="zh-CN" altLang="en-US" sz="3600" b="1" dirty="0">
              <a:latin typeface="黑体" panose="02010609060101010101" pitchFamily="49" charset="-122"/>
              <a:ea typeface="黑体" panose="02010609060101010101" pitchFamily="49" charset="-122"/>
            </a:endParaRPr>
          </a:p>
        </p:txBody>
      </p:sp>
      <p:pic>
        <p:nvPicPr>
          <p:cNvPr id="10" name="图片 9" descr="276_4"/>
          <p:cNvPicPr>
            <a:picLocks noChangeAspect="1"/>
          </p:cNvPicPr>
          <p:nvPr/>
        </p:nvPicPr>
        <p:blipFill>
          <a:blip r:embed="rId2"/>
          <a:stretch>
            <a:fillRect/>
          </a:stretch>
        </p:blipFill>
        <p:spPr>
          <a:xfrm>
            <a:off x="1978660" y="1290955"/>
            <a:ext cx="5186680" cy="518668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343910" y="6237605"/>
            <a:ext cx="2455545" cy="252730"/>
          </a:xfrm>
          <a:prstGeom prst="rect">
            <a:avLst/>
          </a:prstGeom>
          <a:noFill/>
          <a:ln w="9525">
            <a:noFill/>
          </a:ln>
        </p:spPr>
        <p:txBody>
          <a:bodyPr wrap="square">
            <a:spAutoFit/>
          </a:bodyPr>
          <a:lstStyle/>
          <a:p>
            <a:pPr marR="0" algn="ctr" defTabSz="914400">
              <a:buClrTx/>
              <a:buSzTx/>
              <a:buFont typeface="Arial" panose="020B0604020202020204" pitchFamily="34" charset="0"/>
              <a:buNone/>
              <a:defRPr/>
            </a:pPr>
            <a:r>
              <a:rPr kumimoji="0" lang="zh-CN" altLang="en-US"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压裂施工曲线与微震事件频度对比</a:t>
            </a:r>
            <a:r>
              <a:rPr kumimoji="0" lang="zh-CN" altLang="en-US"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图</a:t>
            </a:r>
            <a:endParaRPr kumimoji="0" lang="zh-CN" altLang="en-US" sz="1050" b="1"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1" descr="图片2"/>
          <p:cNvPicPr>
            <a:picLocks noChangeAspect="1"/>
          </p:cNvPicPr>
          <p:nvPr/>
        </p:nvPicPr>
        <p:blipFill>
          <a:blip r:embed="rId2"/>
          <a:stretch>
            <a:fillRect/>
          </a:stretch>
        </p:blipFill>
        <p:spPr>
          <a:xfrm>
            <a:off x="827405" y="1484630"/>
            <a:ext cx="7567930" cy="433768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276井微地震监测结果 </a:t>
            </a:r>
            <a:endParaRPr lang="zh-CN" altLang="en-US" sz="3600" b="1" dirty="0">
              <a:latin typeface="黑体" panose="02010609060101010101" pitchFamily="49" charset="-122"/>
              <a:ea typeface="黑体" panose="02010609060101010101" pitchFamily="49" charset="-122"/>
            </a:endParaRPr>
          </a:p>
        </p:txBody>
      </p:sp>
      <p:pic>
        <p:nvPicPr>
          <p:cNvPr id="3" name="内容占位符 -2147482509" descr="Snipaste_2023-12-25_18-20-00"/>
          <p:cNvPicPr>
            <a:picLocks noChangeAspect="1"/>
          </p:cNvPicPr>
          <p:nvPr>
            <p:ph idx="1"/>
            <p:custDataLst>
              <p:tags r:id="rId2"/>
            </p:custDataLst>
          </p:nvPr>
        </p:nvPicPr>
        <p:blipFill>
          <a:blip r:embed="rId3"/>
          <a:stretch>
            <a:fillRect/>
          </a:stretch>
        </p:blipFill>
        <p:spPr>
          <a:xfrm>
            <a:off x="755650" y="1720215"/>
            <a:ext cx="3422015" cy="3115945"/>
          </a:xfrm>
          <a:prstGeom prst="rect">
            <a:avLst/>
          </a:prstGeom>
          <a:noFill/>
          <a:ln w="9525">
            <a:noFill/>
          </a:ln>
        </p:spPr>
      </p:pic>
      <p:pic>
        <p:nvPicPr>
          <p:cNvPr id="4" name="图片 -2147482508" descr="10-10裂隙"/>
          <p:cNvPicPr>
            <a:picLocks noChangeAspect="1"/>
          </p:cNvPicPr>
          <p:nvPr>
            <p:custDataLst>
              <p:tags r:id="rId4"/>
            </p:custDataLst>
          </p:nvPr>
        </p:nvPicPr>
        <p:blipFill>
          <a:blip r:embed="rId5"/>
          <a:stretch>
            <a:fillRect/>
          </a:stretch>
        </p:blipFill>
        <p:spPr>
          <a:xfrm>
            <a:off x="5004435" y="1640205"/>
            <a:ext cx="3408045" cy="3195955"/>
          </a:xfrm>
          <a:prstGeom prst="rect">
            <a:avLst/>
          </a:prstGeom>
          <a:noFill/>
          <a:ln w="9525">
            <a:noFill/>
          </a:ln>
        </p:spPr>
      </p:pic>
      <p:sp>
        <p:nvSpPr>
          <p:cNvPr id="100" name="文本框 99"/>
          <p:cNvSpPr txBox="1"/>
          <p:nvPr/>
        </p:nvSpPr>
        <p:spPr>
          <a:xfrm>
            <a:off x="1835785" y="5013325"/>
            <a:ext cx="1750695" cy="252730"/>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三维裂缝立体俯视图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5940108" y="4995545"/>
            <a:ext cx="1600200" cy="250825"/>
          </a:xfrm>
          <a:prstGeom prst="rect">
            <a:avLst/>
          </a:prstGeom>
          <a:noFill/>
          <a:ln w="9525">
            <a:noFill/>
          </a:ln>
        </p:spPr>
        <p:txBody>
          <a:bodyPr>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原生裂隙走向图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pic>
        <p:nvPicPr>
          <p:cNvPr id="8" name="内容占位符 7" descr="Snipaste_2023-12-25_18-15-59"/>
          <p:cNvPicPr>
            <a:picLocks noChangeAspect="1"/>
          </p:cNvPicPr>
          <p:nvPr>
            <p:ph idx="1"/>
            <p:custDataLst>
              <p:tags r:id="rId2"/>
            </p:custDataLst>
          </p:nvPr>
        </p:nvPicPr>
        <p:blipFill>
          <a:blip r:embed="rId3"/>
          <a:stretch>
            <a:fillRect/>
          </a:stretch>
        </p:blipFill>
        <p:spPr>
          <a:xfrm>
            <a:off x="457200" y="1917065"/>
            <a:ext cx="4114800" cy="3094990"/>
          </a:xfrm>
          <a:prstGeom prst="rect">
            <a:avLst/>
          </a:prstGeom>
          <a:noFill/>
          <a:ln w="9525">
            <a:noFill/>
          </a:ln>
        </p:spPr>
      </p:pic>
      <p:pic>
        <p:nvPicPr>
          <p:cNvPr id="2" name="图片 -2147482505" descr="Snipaste_2023-12-25_18-16-11"/>
          <p:cNvPicPr>
            <a:picLocks noChangeAspect="1"/>
          </p:cNvPicPr>
          <p:nvPr>
            <p:custDataLst>
              <p:tags r:id="rId4"/>
            </p:custDataLst>
          </p:nvPr>
        </p:nvPicPr>
        <p:blipFill>
          <a:blip r:embed="rId5"/>
          <a:stretch>
            <a:fillRect/>
          </a:stretch>
        </p:blipFill>
        <p:spPr>
          <a:xfrm>
            <a:off x="4427855" y="1917065"/>
            <a:ext cx="4168140" cy="3042920"/>
          </a:xfrm>
          <a:prstGeom prst="rect">
            <a:avLst/>
          </a:prstGeom>
          <a:noFill/>
          <a:ln w="9525">
            <a:noFill/>
          </a:ln>
        </p:spPr>
      </p:pic>
      <p:sp>
        <p:nvSpPr>
          <p:cNvPr id="100" name="文本框 99"/>
          <p:cNvSpPr txBox="1"/>
          <p:nvPr>
            <p:custDataLst>
              <p:tags r:id="rId6"/>
            </p:custDataLst>
          </p:nvPr>
        </p:nvSpPr>
        <p:spPr>
          <a:xfrm>
            <a:off x="1835785" y="5300980"/>
            <a:ext cx="1750695" cy="252730"/>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长度正态分布图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custDataLst>
              <p:tags r:id="rId7"/>
            </p:custDataLst>
          </p:nvPr>
        </p:nvSpPr>
        <p:spPr>
          <a:xfrm>
            <a:off x="5939790" y="5229225"/>
            <a:ext cx="1750695" cy="252730"/>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高</a:t>
            </a: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度正态分布图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custDataLst>
              <p:tags r:id="rId2"/>
            </p:custDataLst>
          </p:nvPr>
        </p:nvSpPr>
        <p:spPr>
          <a:xfrm>
            <a:off x="1619250" y="5310505"/>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所有震源性质分布图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custDataLst>
              <p:tags r:id="rId3"/>
            </p:custDataLst>
          </p:nvPr>
        </p:nvSpPr>
        <p:spPr>
          <a:xfrm>
            <a:off x="5652135" y="5325110"/>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张性震源分布图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pic>
        <p:nvPicPr>
          <p:cNvPr id="6" name="内容占位符 5" descr="震源机制-all"/>
          <p:cNvPicPr>
            <a:picLocks noChangeAspect="1"/>
          </p:cNvPicPr>
          <p:nvPr>
            <p:ph idx="1"/>
            <p:custDataLst>
              <p:tags r:id="rId4"/>
            </p:custDataLst>
          </p:nvPr>
        </p:nvPicPr>
        <p:blipFill>
          <a:blip r:embed="rId5"/>
          <a:stretch>
            <a:fillRect/>
          </a:stretch>
        </p:blipFill>
        <p:spPr>
          <a:xfrm>
            <a:off x="539750" y="1412875"/>
            <a:ext cx="3841115" cy="3750310"/>
          </a:xfrm>
          <a:prstGeom prst="rect">
            <a:avLst/>
          </a:prstGeom>
          <a:noFill/>
          <a:ln w="9525">
            <a:noFill/>
          </a:ln>
        </p:spPr>
      </p:pic>
      <p:pic>
        <p:nvPicPr>
          <p:cNvPr id="2" name="图片 -2147482499" descr="震源机制_张性"/>
          <p:cNvPicPr>
            <a:picLocks noChangeAspect="1"/>
          </p:cNvPicPr>
          <p:nvPr>
            <p:custDataLst>
              <p:tags r:id="rId6"/>
            </p:custDataLst>
          </p:nvPr>
        </p:nvPicPr>
        <p:blipFill>
          <a:blip r:embed="rId7"/>
          <a:stretch>
            <a:fillRect/>
          </a:stretch>
        </p:blipFill>
        <p:spPr>
          <a:xfrm>
            <a:off x="4643755" y="1343025"/>
            <a:ext cx="3820160" cy="3898265"/>
          </a:xfrm>
          <a:prstGeom prst="rect">
            <a:avLst/>
          </a:prstGeom>
          <a:noFill/>
          <a:ln w="9525">
            <a:noFill/>
          </a:ln>
        </p:spPr>
      </p:pic>
      <p:sp>
        <p:nvSpPr>
          <p:cNvPr id="7" name="文本框 6"/>
          <p:cNvSpPr txBox="1"/>
          <p:nvPr/>
        </p:nvSpPr>
        <p:spPr>
          <a:xfrm>
            <a:off x="630555" y="5647055"/>
            <a:ext cx="7885430" cy="829945"/>
          </a:xfrm>
          <a:prstGeom prst="rect">
            <a:avLst/>
          </a:prstGeom>
          <a:noFill/>
          <a:ln w="9525">
            <a:noFill/>
          </a:ln>
        </p:spPr>
        <p:txBody>
          <a:bodyPr wrap="square">
            <a:spAutoFit/>
          </a:bodyPr>
          <a:p>
            <a:pPr indent="127000"/>
            <a:r>
              <a:rPr lang="en-US" altLang="zh-CN" sz="1600" dirty="0">
                <a:latin typeface="宋体" panose="02010600030101010101" pitchFamily="2" charset="-122"/>
                <a:ea typeface="宋体" panose="02010600030101010101" pitchFamily="2" charset="-122"/>
              </a:rPr>
              <a:t>   </a:t>
            </a:r>
            <a:r>
              <a:rPr lang="zh-CN" altLang="en-US" sz="1600" dirty="0">
                <a:latin typeface="宋体" panose="02010600030101010101" pitchFamily="2" charset="-122"/>
                <a:ea typeface="宋体" panose="02010600030101010101" pitchFamily="2" charset="-122"/>
              </a:rPr>
              <a:t>压裂所产生的裂缝以张性震源为主，走滑性质裂缝次之，倾滑型数量最少。压裂裂缝力学属性解析为压裂影响区渗透性评估提供了基础数据，可以作为后续研究区储层物性深度研究的基础。</a:t>
            </a:r>
            <a:endParaRPr lang="zh-CN" altLang="en-US" sz="1600" dirty="0">
              <a:latin typeface="宋体" panose="02010600030101010101" pitchFamily="2" charset="-122"/>
              <a:ea typeface="宋体" panose="0201060003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custDataLst>
              <p:tags r:id="rId2"/>
            </p:custDataLst>
          </p:nvPr>
        </p:nvSpPr>
        <p:spPr>
          <a:xfrm>
            <a:off x="1619250" y="5310505"/>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滑震源分布图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custDataLst>
              <p:tags r:id="rId3"/>
            </p:custDataLst>
          </p:nvPr>
        </p:nvSpPr>
        <p:spPr>
          <a:xfrm>
            <a:off x="5652135" y="5229225"/>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走滑震源分布图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pic>
        <p:nvPicPr>
          <p:cNvPr id="2" name="内容占位符 -2147482498" descr="震源机制_倾滑"/>
          <p:cNvPicPr>
            <a:picLocks noChangeAspect="1"/>
          </p:cNvPicPr>
          <p:nvPr>
            <p:ph idx="1"/>
            <p:custDataLst>
              <p:tags r:id="rId4"/>
            </p:custDataLst>
          </p:nvPr>
        </p:nvPicPr>
        <p:blipFill>
          <a:blip r:embed="rId5"/>
          <a:stretch>
            <a:fillRect/>
          </a:stretch>
        </p:blipFill>
        <p:spPr>
          <a:xfrm>
            <a:off x="611505" y="1290955"/>
            <a:ext cx="3886200" cy="3886200"/>
          </a:xfrm>
          <a:prstGeom prst="rect">
            <a:avLst/>
          </a:prstGeom>
          <a:noFill/>
          <a:ln w="9525">
            <a:noFill/>
          </a:ln>
        </p:spPr>
      </p:pic>
      <p:pic>
        <p:nvPicPr>
          <p:cNvPr id="3" name="图片 -2147482497" descr="震源机制_走滑"/>
          <p:cNvPicPr>
            <a:picLocks noChangeAspect="1"/>
          </p:cNvPicPr>
          <p:nvPr>
            <p:custDataLst>
              <p:tags r:id="rId6"/>
            </p:custDataLst>
          </p:nvPr>
        </p:nvPicPr>
        <p:blipFill>
          <a:blip r:embed="rId7"/>
          <a:stretch>
            <a:fillRect/>
          </a:stretch>
        </p:blipFill>
        <p:spPr>
          <a:xfrm>
            <a:off x="4626610" y="1291590"/>
            <a:ext cx="3915410" cy="3875405"/>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文本框 4"/>
          <p:cNvSpPr txBox="1"/>
          <p:nvPr/>
        </p:nvSpPr>
        <p:spPr>
          <a:xfrm>
            <a:off x="3491865" y="5877560"/>
            <a:ext cx="1805940" cy="275590"/>
          </a:xfrm>
          <a:prstGeom prst="rect">
            <a:avLst/>
          </a:prstGeom>
          <a:noFill/>
          <a:ln w="9525">
            <a:noFill/>
          </a:ln>
        </p:spPr>
        <p:txBody>
          <a:bodyPr wrap="square" anchor="t" anchorCtr="0">
            <a:spAutoFit/>
          </a:bodyPr>
          <a:lstStyle/>
          <a:p>
            <a:r>
              <a:rPr lang="zh-CN" altLang="zh-CN" sz="1200">
                <a:latin typeface="Arial" panose="020B0604020202020204" pitchFamily="34" charset="0"/>
                <a:ea typeface="黑体" panose="02010609060101010101" pitchFamily="49" charset="-122"/>
              </a:rPr>
              <a:t>压裂裂缝SRV体积图</a:t>
            </a:r>
            <a:endParaRPr lang="zh-CN" altLang="zh-CN" sz="1200">
              <a:latin typeface="Arial" panose="020B0604020202020204" pitchFamily="34" charset="0"/>
              <a:ea typeface="黑体" panose="02010609060101010101" pitchFamily="49" charset="-122"/>
            </a:endParaRPr>
          </a:p>
        </p:txBody>
      </p:sp>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2147482503" descr="4766739"/>
          <p:cNvPicPr>
            <a:picLocks noChangeAspect="1"/>
          </p:cNvPicPr>
          <p:nvPr>
            <p:custDataLst>
              <p:tags r:id="rId2"/>
            </p:custDataLst>
          </p:nvPr>
        </p:nvPicPr>
        <p:blipFill>
          <a:blip r:embed="rId3"/>
          <a:stretch>
            <a:fillRect/>
          </a:stretch>
        </p:blipFill>
        <p:spPr>
          <a:xfrm>
            <a:off x="1835785" y="1290955"/>
            <a:ext cx="4732020" cy="4375785"/>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内容占位符 2"/>
          <p:cNvSpPr>
            <a:spLocks noGrp="1"/>
          </p:cNvSpPr>
          <p:nvPr>
            <p:ph idx="1"/>
          </p:nvPr>
        </p:nvSpPr>
        <p:spPr>
          <a:xfrm>
            <a:off x="457200" y="1485900"/>
            <a:ext cx="8229600" cy="4761230"/>
          </a:xfrm>
        </p:spPr>
        <p:txBody>
          <a:bodyPr wrap="square" lIns="91440" tIns="45720" rIns="91440" bIns="45720" anchor="t" anchorCtr="0"/>
          <a:lstStyle/>
          <a:p>
            <a:pPr eaLnBrk="1" hangingPunct="1">
              <a:lnSpc>
                <a:spcPct val="150000"/>
              </a:lnSpc>
            </a:pPr>
            <a:r>
              <a:rPr lang="zh-CN" altLang="en-US" sz="1800" b="1">
                <a:ln>
                  <a:noFill/>
                </a:ln>
                <a:effectLst/>
                <a:uLnTx/>
                <a:uFillTx/>
              </a:rPr>
              <a:t>在常规油气储层中，裂缝半长和裂缝导流能力是反映储层改造效果的关键参数，但对于基质渗透率极低的油气储层，有效的泄流范围只在裂缝延伸的范围内，这个通过压裂改造形成的有限的裂缝沟通范围就是储层改造体积SRV。储层改造体积SRV与体积压裂效果密切相关，现场实践和研究结果表明，储层改造体积越大，增产效果越明显，因此，储层改造体积SRV是评价体积压裂改造程度的一个重要参数。</a:t>
            </a:r>
            <a:endParaRPr lang="zh-CN" altLang="en-US" sz="1800" b="1">
              <a:ln>
                <a:noFill/>
              </a:ln>
              <a:effectLst/>
              <a:uLnTx/>
              <a:uFillTx/>
            </a:endParaRPr>
          </a:p>
          <a:p>
            <a:pPr eaLnBrk="1" hangingPunct="1">
              <a:lnSpc>
                <a:spcPct val="150000"/>
              </a:lnSpc>
            </a:pPr>
            <a:r>
              <a:rPr lang="zh-CN" altLang="en-US" sz="1800" b="1">
                <a:ln>
                  <a:noFill/>
                </a:ln>
                <a:effectLst/>
                <a:uLnTx/>
                <a:uFillTx/>
              </a:rPr>
              <a:t>以276井压裂微地震监测到的人工裂缝参数及裂缝尺度为基础，基于连续裂缝网络模型，用多条包络线连接储层改造区域边界处的已连通的微地震事件点，将所有的事件点包裹在一个多面体中，然后基于不同裂缝属性对渗透性的贡献权重，计算出多面体的体积，即压裂监测SRV储层改造体积为2383369m3。</a:t>
            </a:r>
            <a:endParaRPr lang="zh-CN" altLang="en-US" sz="1800" b="1">
              <a:ln>
                <a:noFill/>
              </a:ln>
              <a:effectLst/>
              <a:uLnTx/>
              <a:uFillTx/>
            </a:endParaRPr>
          </a:p>
          <a:p>
            <a:pPr eaLnBrk="1" hangingPunct="1"/>
            <a:endParaRPr lang="zh-CN" altLang="en-US" sz="1600" dirty="0"/>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sym typeface="+mn-ea"/>
              </a:rPr>
              <a:t>276井微地震监测总结</a:t>
            </a:r>
            <a:r>
              <a:rPr lang="zh-CN" altLang="en-US" sz="3600" b="1" dirty="0">
                <a:latin typeface="黑体" panose="02010609060101010101" pitchFamily="49" charset="-122"/>
                <a:ea typeface="黑体" panose="02010609060101010101" pitchFamily="49" charset="-122"/>
              </a:rPr>
              <a:t> </a:t>
            </a:r>
            <a:endParaRPr lang="zh-CN" altLang="en-US" sz="3600" b="1" dirty="0">
              <a:latin typeface="黑体" panose="02010609060101010101" pitchFamily="49" charset="-122"/>
              <a:ea typeface="黑体" panose="02010609060101010101"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276井微地震监测</a:t>
            </a:r>
            <a:r>
              <a:rPr lang="zh-CN" altLang="en-US" sz="3600" b="1" dirty="0">
                <a:latin typeface="黑体" panose="02010609060101010101" pitchFamily="49" charset="-122"/>
                <a:ea typeface="黑体" panose="02010609060101010101" pitchFamily="49" charset="-122"/>
                <a:sym typeface="+mn-ea"/>
              </a:rPr>
              <a:t>总结</a:t>
            </a:r>
            <a:r>
              <a:rPr lang="zh-CN" altLang="en-US" sz="3600" b="1" dirty="0">
                <a:latin typeface="黑体" panose="02010609060101010101" pitchFamily="49" charset="-122"/>
                <a:ea typeface="黑体" panose="02010609060101010101" pitchFamily="49" charset="-122"/>
              </a:rPr>
              <a:t> </a:t>
            </a:r>
            <a:endParaRPr lang="zh-CN" altLang="en-US" sz="3600" b="1" dirty="0">
              <a:latin typeface="黑体" panose="02010609060101010101" pitchFamily="49" charset="-122"/>
              <a:ea typeface="黑体" panose="02010609060101010101" pitchFamily="49" charset="-122"/>
            </a:endParaRPr>
          </a:p>
        </p:txBody>
      </p:sp>
      <p:graphicFrame>
        <p:nvGraphicFramePr>
          <p:cNvPr id="3" name="表格 2"/>
          <p:cNvGraphicFramePr/>
          <p:nvPr>
            <p:custDataLst>
              <p:tags r:id="rId2"/>
            </p:custDataLst>
          </p:nvPr>
        </p:nvGraphicFramePr>
        <p:xfrm>
          <a:off x="1259205" y="2564765"/>
          <a:ext cx="6455410" cy="858520"/>
        </p:xfrm>
        <a:graphic>
          <a:graphicData uri="http://schemas.openxmlformats.org/drawingml/2006/table">
            <a:tbl>
              <a:tblPr/>
              <a:tblGrid>
                <a:gridCol w="968375"/>
                <a:gridCol w="1008380"/>
                <a:gridCol w="895985"/>
                <a:gridCol w="1344930"/>
                <a:gridCol w="1119505"/>
                <a:gridCol w="1118235"/>
              </a:tblGrid>
              <a:tr h="381000">
                <a:tc>
                  <a:txBody>
                    <a:bodyPr/>
                    <a:p>
                      <a:pPr algn="ctr">
                        <a:buClrTx/>
                        <a:buSzTx/>
                        <a:buFontTx/>
                        <a:buNone/>
                      </a:pPr>
                      <a:r>
                        <a:rPr lang="en-US" sz="1400">
                          <a:latin typeface="Times New Roman" panose="02020603050405020304" pitchFamily="18" charset="0"/>
                          <a:cs typeface="Times New Roman" panose="02020603050405020304" pitchFamily="18" charset="0"/>
                        </a:rPr>
                        <a:t>统计方位(°)</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倾角(°)</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倾向</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主缝走向（°）</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支缝走向（°）</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储层改造体积SRV（</a:t>
                      </a:r>
                      <a:r>
                        <a:rPr lang="en-US" sz="1400">
                          <a:latin typeface="Times New Roman" panose="02020603050405020304" pitchFamily="18" charset="0"/>
                          <a:cs typeface="Times New Roman" panose="02020603050405020304" pitchFamily="18" charset="0"/>
                        </a:rPr>
                        <a:t>m³）</a:t>
                      </a:r>
                      <a:endParaRPr lang="en-US" sz="1400">
                        <a:latin typeface="Times New Roman" panose="02020603050405020304" pitchFamily="18" charset="0"/>
                        <a:cs typeface="Times New Roman" panose="02020603050405020304" pitchFamily="18"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31800">
                <a:tc>
                  <a:txBody>
                    <a:bodyPr/>
                    <a:p>
                      <a:pPr algn="ctr">
                        <a:buClrTx/>
                        <a:buSzTx/>
                        <a:buFontTx/>
                        <a:buNone/>
                      </a:pPr>
                      <a:r>
                        <a:rPr lang="en-US" sz="1400">
                          <a:latin typeface="Times New Roman" panose="02020603050405020304" pitchFamily="18" charset="0"/>
                          <a:cs typeface="Times New Roman" panose="02020603050405020304" pitchFamily="18" charset="0"/>
                        </a:rPr>
                        <a:t>NW74.5</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2</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NW</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NW53</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NE74</a:t>
                      </a:r>
                      <a:r>
                        <a:rPr lang="zh-CN" altLang="en-US" sz="1400">
                          <a:latin typeface="Times New Roman" panose="02020603050405020304" pitchFamily="18" charset="0"/>
                          <a:cs typeface="Times New Roman" panose="02020603050405020304" pitchFamily="18" charset="0"/>
                        </a:rPr>
                        <a:t>、</a:t>
                      </a:r>
                      <a:r>
                        <a:rPr lang="en-US" sz="1400">
                          <a:latin typeface="Times New Roman" panose="02020603050405020304" pitchFamily="18" charset="0"/>
                          <a:cs typeface="Times New Roman" panose="02020603050405020304" pitchFamily="18" charset="0"/>
                        </a:rPr>
                        <a:t>NW3</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2383369</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graphicFrame>
        <p:nvGraphicFramePr>
          <p:cNvPr id="4" name="表格 3"/>
          <p:cNvGraphicFramePr/>
          <p:nvPr>
            <p:custDataLst>
              <p:tags r:id="rId3"/>
            </p:custDataLst>
          </p:nvPr>
        </p:nvGraphicFramePr>
        <p:xfrm>
          <a:off x="715010" y="4364990"/>
          <a:ext cx="7805420" cy="1320800"/>
        </p:xfrm>
        <a:graphic>
          <a:graphicData uri="http://schemas.openxmlformats.org/drawingml/2006/table">
            <a:tbl>
              <a:tblPr/>
              <a:tblGrid>
                <a:gridCol w="897255"/>
                <a:gridCol w="933450"/>
                <a:gridCol w="926465"/>
                <a:gridCol w="932815"/>
                <a:gridCol w="927100"/>
                <a:gridCol w="926465"/>
                <a:gridCol w="1306195"/>
                <a:gridCol w="955675"/>
              </a:tblGrid>
              <a:tr h="635000">
                <a:tc>
                  <a:txBody>
                    <a:bodyPr/>
                    <a:p>
                      <a:pPr algn="ctr">
                        <a:buClrTx/>
                        <a:buSzTx/>
                        <a:buFontTx/>
                        <a:buNone/>
                      </a:pPr>
                      <a:r>
                        <a:rPr lang="en-US" sz="1400">
                          <a:latin typeface="Times New Roman" panose="02020603050405020304" pitchFamily="18" charset="0"/>
                          <a:cs typeface="Times New Roman" panose="02020603050405020304" pitchFamily="18" charset="0"/>
                        </a:rPr>
                        <a:t>西翼裂缝长度（m）</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东翼裂缝长度（m）</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左侧裂缝宽度（m）</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右侧裂缝宽度（m）</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裂缝高度（m）</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过井裂缝方位(°)</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不过井裂缝方位(°)</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近井裂缝方向（°）</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85800">
                <a:tc>
                  <a:txBody>
                    <a:bodyPr/>
                    <a:p>
                      <a:pPr algn="ctr">
                        <a:buClrTx/>
                        <a:buSzTx/>
                        <a:buFontTx/>
                        <a:buNone/>
                      </a:pPr>
                      <a:r>
                        <a:rPr lang="en-US" sz="1400">
                          <a:latin typeface="Times New Roman" panose="02020603050405020304" pitchFamily="18" charset="0"/>
                          <a:cs typeface="Times New Roman" panose="02020603050405020304" pitchFamily="18" charset="0"/>
                        </a:rPr>
                        <a:t>251.9</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255.3</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167.1</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137.8</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34.7</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NW73</a:t>
                      </a:r>
                      <a:r>
                        <a:rPr lang="zh-CN" altLang="en-US" sz="1400">
                          <a:latin typeface="Times New Roman" panose="02020603050405020304" pitchFamily="18" charset="0"/>
                          <a:cs typeface="Times New Roman" panose="02020603050405020304" pitchFamily="18" charset="0"/>
                        </a:rPr>
                        <a:t>、</a:t>
                      </a:r>
                      <a:r>
                        <a:rPr lang="en-US" sz="1400">
                          <a:latin typeface="Times New Roman" panose="02020603050405020304" pitchFamily="18" charset="0"/>
                          <a:cs typeface="Times New Roman" panose="02020603050405020304" pitchFamily="18" charset="0"/>
                        </a:rPr>
                        <a:t>NE88</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NW45</a:t>
                      </a:r>
                      <a:r>
                        <a:rPr lang="zh-CN" altLang="en-US" sz="1400">
                          <a:latin typeface="Times New Roman" panose="02020603050405020304" pitchFamily="18" charset="0"/>
                          <a:cs typeface="Times New Roman" panose="02020603050405020304" pitchFamily="18" charset="0"/>
                        </a:rPr>
                        <a:t>、</a:t>
                      </a:r>
                      <a:r>
                        <a:rPr lang="en-US" sz="1400">
                          <a:latin typeface="Times New Roman" panose="02020603050405020304" pitchFamily="18" charset="0"/>
                          <a:cs typeface="Times New Roman" panose="02020603050405020304" pitchFamily="18" charset="0"/>
                        </a:rPr>
                        <a:t>NW77</a:t>
                      </a:r>
                      <a:endParaRPr lang="en-US" sz="1400">
                        <a:latin typeface="Times New Roman" panose="02020603050405020304" pitchFamily="18" charset="0"/>
                        <a:cs typeface="Times New Roman" panose="02020603050405020304" pitchFamily="18" charset="0"/>
                      </a:endParaRPr>
                    </a:p>
                    <a:p>
                      <a:pPr algn="ctr">
                        <a:buClrTx/>
                        <a:buSzTx/>
                        <a:buFontTx/>
                        <a:buNone/>
                      </a:pPr>
                      <a:r>
                        <a:rPr lang="en-US" sz="1400">
                          <a:latin typeface="Times New Roman" panose="02020603050405020304" pitchFamily="18" charset="0"/>
                          <a:cs typeface="Times New Roman" panose="02020603050405020304" pitchFamily="18" charset="0"/>
                        </a:rPr>
                        <a:t>NE67、NE75</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400">
                          <a:latin typeface="Times New Roman" panose="02020603050405020304" pitchFamily="18" charset="0"/>
                          <a:cs typeface="Times New Roman" panose="02020603050405020304" pitchFamily="18" charset="0"/>
                        </a:rPr>
                        <a:t>NW40-70</a:t>
                      </a:r>
                      <a:endParaRPr lang="en-US" sz="1400">
                        <a:latin typeface="Times New Roman" panose="02020603050405020304" pitchFamily="18" charset="0"/>
                        <a:cs typeface="Times New Roman" panose="02020603050405020304" pitchFamily="18" charset="0"/>
                      </a:endParaRPr>
                    </a:p>
                    <a:p>
                      <a:pPr algn="ctr">
                        <a:buClrTx/>
                        <a:buSzTx/>
                        <a:buFontTx/>
                        <a:buNone/>
                      </a:pPr>
                      <a:r>
                        <a:rPr lang="zh-CN" altLang="en-US" sz="1400">
                          <a:latin typeface="Times New Roman" panose="02020603050405020304" pitchFamily="18" charset="0"/>
                          <a:cs typeface="Times New Roman" panose="02020603050405020304" pitchFamily="18" charset="0"/>
                        </a:rPr>
                        <a:t>、</a:t>
                      </a:r>
                      <a:endParaRPr lang="zh-CN" altLang="en-US" sz="1400">
                        <a:latin typeface="Times New Roman" panose="02020603050405020304" pitchFamily="18" charset="0"/>
                        <a:cs typeface="Times New Roman" panose="02020603050405020304" pitchFamily="18" charset="0"/>
                      </a:endParaRPr>
                    </a:p>
                    <a:p>
                      <a:pPr algn="ctr">
                        <a:buClrTx/>
                        <a:buSzTx/>
                        <a:buFontTx/>
                        <a:buNone/>
                      </a:pPr>
                      <a:r>
                        <a:rPr lang="en-US" sz="1400">
                          <a:latin typeface="Times New Roman" panose="02020603050405020304" pitchFamily="18" charset="0"/>
                          <a:cs typeface="Times New Roman" panose="02020603050405020304" pitchFamily="18" charset="0"/>
                        </a:rPr>
                        <a:t>NE70-90</a:t>
                      </a:r>
                      <a:endParaRPr lang="en-US" sz="1400">
                        <a:latin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2771775" y="2060575"/>
            <a:ext cx="3162935" cy="275590"/>
          </a:xfrm>
          <a:prstGeom prst="rect">
            <a:avLst/>
          </a:prstGeom>
          <a:noFill/>
          <a:ln w="9525">
            <a:noFill/>
          </a:ln>
        </p:spPr>
        <p:txBody>
          <a:bodyPr wrap="square">
            <a:spAutoFit/>
          </a:bodyPr>
          <a:p>
            <a:pPr indent="127000" algn="ctr"/>
            <a:r>
              <a:rPr lang="zh-CN" altLang="zh-CN" sz="1200">
                <a:ea typeface="黑体" panose="02010609060101010101" pitchFamily="49" charset="-122"/>
              </a:rPr>
              <a:t>人工裂缝方位走向表</a:t>
            </a:r>
            <a:endParaRPr lang="zh-CN" altLang="en-US" sz="1800">
              <a:ea typeface="宋体" panose="02010600030101010101" pitchFamily="2" charset="-122"/>
            </a:endParaRPr>
          </a:p>
        </p:txBody>
      </p:sp>
      <p:sp>
        <p:nvSpPr>
          <p:cNvPr id="5" name="文本框 4"/>
          <p:cNvSpPr txBox="1"/>
          <p:nvPr/>
        </p:nvSpPr>
        <p:spPr>
          <a:xfrm>
            <a:off x="2771775" y="3860800"/>
            <a:ext cx="3162935" cy="275590"/>
          </a:xfrm>
          <a:prstGeom prst="rect">
            <a:avLst/>
          </a:prstGeom>
          <a:noFill/>
          <a:ln w="9525">
            <a:noFill/>
          </a:ln>
        </p:spPr>
        <p:txBody>
          <a:bodyPr wrap="square">
            <a:spAutoFit/>
          </a:bodyPr>
          <a:p>
            <a:pPr indent="127000" algn="ctr"/>
            <a:r>
              <a:rPr lang="zh-CN" altLang="zh-CN" sz="1200">
                <a:ea typeface="黑体" panose="02010609060101010101" pitchFamily="49" charset="-122"/>
              </a:rPr>
              <a:t>人工裂缝参数及裂缝尺度表</a:t>
            </a:r>
            <a:endParaRPr lang="zh-CN" altLang="en-US" sz="1800">
              <a:ea typeface="宋体" panose="0201060003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276井微地震监测</a:t>
            </a:r>
            <a:r>
              <a:rPr lang="zh-CN" altLang="en-US" sz="3600" b="1" dirty="0">
                <a:latin typeface="黑体" panose="02010609060101010101" pitchFamily="49" charset="-122"/>
                <a:ea typeface="黑体" panose="02010609060101010101" pitchFamily="49" charset="-122"/>
                <a:sym typeface="+mn-ea"/>
              </a:rPr>
              <a:t>总结</a:t>
            </a:r>
            <a:r>
              <a:rPr lang="zh-CN" altLang="en-US" sz="3600" b="1" dirty="0">
                <a:latin typeface="黑体" panose="02010609060101010101" pitchFamily="49" charset="-122"/>
                <a:ea typeface="黑体" panose="02010609060101010101" pitchFamily="49" charset="-122"/>
              </a:rPr>
              <a:t> </a:t>
            </a:r>
            <a:endParaRPr lang="zh-CN" altLang="en-US" sz="3600" b="1" dirty="0">
              <a:latin typeface="黑体" panose="02010609060101010101" pitchFamily="49" charset="-122"/>
              <a:ea typeface="黑体" panose="02010609060101010101" pitchFamily="49" charset="-122"/>
            </a:endParaRPr>
          </a:p>
        </p:txBody>
      </p:sp>
      <p:sp>
        <p:nvSpPr>
          <p:cNvPr id="2" name="文本框 1"/>
          <p:cNvSpPr txBox="1"/>
          <p:nvPr/>
        </p:nvSpPr>
        <p:spPr>
          <a:xfrm>
            <a:off x="827405" y="1340485"/>
            <a:ext cx="7798435" cy="5077460"/>
          </a:xfrm>
          <a:prstGeom prst="rect">
            <a:avLst/>
          </a:prstGeom>
          <a:noFill/>
          <a:ln w="9525">
            <a:noFill/>
          </a:ln>
        </p:spPr>
        <p:txBody>
          <a:bodyPr wrap="square">
            <a:spAutoFit/>
          </a:bodyPr>
          <a:p>
            <a:pPr marL="285750" indent="-285750">
              <a:lnSpc>
                <a:spcPct val="150000"/>
              </a:lnSpc>
              <a:buFont typeface="Wingdings" panose="05000000000000000000" charset="0"/>
              <a:buChar char="Ø"/>
            </a:pPr>
            <a:r>
              <a:rPr lang="en-US" sz="1800">
                <a:latin typeface="Times New Roman" panose="02020603050405020304" pitchFamily="18" charset="0"/>
              </a:rPr>
              <a:t>276</a:t>
            </a:r>
            <a:r>
              <a:rPr lang="zh-CN" sz="1800">
                <a:ea typeface="宋体" panose="02010600030101010101" pitchFamily="2" charset="-122"/>
              </a:rPr>
              <a:t>井水力压裂的人工裂缝走向趋势为</a:t>
            </a:r>
            <a:r>
              <a:rPr lang="en-US" sz="1800">
                <a:latin typeface="Times New Roman" panose="02020603050405020304" pitchFamily="18" charset="0"/>
              </a:rPr>
              <a:t>NW74.5</a:t>
            </a:r>
            <a:r>
              <a:rPr lang="zh-CN" sz="1800">
                <a:ea typeface="宋体" panose="02010600030101010101" pitchFamily="2" charset="-122"/>
              </a:rPr>
              <a:t>°，主缝为</a:t>
            </a:r>
            <a:r>
              <a:rPr lang="en-US" sz="1800">
                <a:latin typeface="Times New Roman" panose="02020603050405020304" pitchFamily="18" charset="0"/>
              </a:rPr>
              <a:t>NW53</a:t>
            </a:r>
            <a:r>
              <a:rPr lang="en-US" sz="1800">
                <a:latin typeface="宋体" panose="02010600030101010101" pitchFamily="2" charset="-122"/>
              </a:rPr>
              <a:t>°</a:t>
            </a:r>
            <a:r>
              <a:rPr lang="zh-CN" sz="1800">
                <a:ea typeface="宋体" panose="02010600030101010101" pitchFamily="2" charset="-122"/>
              </a:rPr>
              <a:t>，有两条支缝：为</a:t>
            </a:r>
            <a:r>
              <a:rPr lang="en-US" sz="1800">
                <a:latin typeface="Times New Roman" panose="02020603050405020304" pitchFamily="18" charset="0"/>
              </a:rPr>
              <a:t>NE74</a:t>
            </a:r>
            <a:r>
              <a:rPr lang="en-US" sz="1800">
                <a:latin typeface="宋体" panose="02010600030101010101" pitchFamily="2" charset="-122"/>
              </a:rPr>
              <a:t>°</a:t>
            </a:r>
            <a:r>
              <a:rPr lang="zh-CN" sz="1800">
                <a:ea typeface="宋体" panose="02010600030101010101" pitchFamily="2" charset="-122"/>
              </a:rPr>
              <a:t>，为</a:t>
            </a:r>
            <a:r>
              <a:rPr lang="en-US" sz="1800">
                <a:latin typeface="Times New Roman" panose="02020603050405020304" pitchFamily="18" charset="0"/>
              </a:rPr>
              <a:t>NW3</a:t>
            </a:r>
            <a:r>
              <a:rPr lang="en-US" sz="1800">
                <a:latin typeface="宋体" panose="02010600030101010101" pitchFamily="2" charset="-122"/>
              </a:rPr>
              <a:t>°</a:t>
            </a:r>
            <a:r>
              <a:rPr lang="zh-CN" sz="1800">
                <a:ea typeface="宋体" panose="02010600030101010101" pitchFamily="2" charset="-122"/>
              </a:rPr>
              <a:t>。</a:t>
            </a:r>
            <a:endParaRPr lang="zh-CN" sz="1800">
              <a:ea typeface="宋体" panose="02010600030101010101" pitchFamily="2" charset="-122"/>
            </a:endParaRPr>
          </a:p>
          <a:p>
            <a:pPr marL="285750" indent="-285750">
              <a:lnSpc>
                <a:spcPct val="150000"/>
              </a:lnSpc>
              <a:buFont typeface="Wingdings" panose="05000000000000000000" charset="0"/>
              <a:buChar char="Ø"/>
            </a:pPr>
            <a:r>
              <a:rPr lang="zh-CN" sz="1800">
                <a:ea typeface="宋体" panose="02010600030101010101" pitchFamily="2" charset="-122"/>
              </a:rPr>
              <a:t>压裂产生的人工裂缝东西两翼较为对称，西翼裂缝长</a:t>
            </a:r>
            <a:r>
              <a:rPr lang="en-US" sz="1800">
                <a:latin typeface="Times New Roman" panose="02020603050405020304" pitchFamily="18" charset="0"/>
              </a:rPr>
              <a:t>251.9m</a:t>
            </a:r>
            <a:r>
              <a:rPr lang="zh-CN" sz="1800">
                <a:ea typeface="宋体" panose="02010600030101010101" pitchFamily="2" charset="-122"/>
              </a:rPr>
              <a:t>，东翼裂缝长</a:t>
            </a:r>
            <a:r>
              <a:rPr lang="en-US" sz="1800">
                <a:latin typeface="Times New Roman" panose="02020603050405020304" pitchFamily="18" charset="0"/>
              </a:rPr>
              <a:t>255.3m</a:t>
            </a:r>
            <a:r>
              <a:rPr lang="zh-CN" sz="1800">
                <a:ea typeface="宋体" panose="02010600030101010101" pitchFamily="2" charset="-122"/>
              </a:rPr>
              <a:t>。左侧裂缝宽度</a:t>
            </a:r>
            <a:r>
              <a:rPr lang="en-US" sz="1800">
                <a:latin typeface="Times New Roman" panose="02020603050405020304" pitchFamily="18" charset="0"/>
              </a:rPr>
              <a:t>167.1m</a:t>
            </a:r>
            <a:r>
              <a:rPr lang="zh-CN" sz="1800">
                <a:ea typeface="宋体" panose="02010600030101010101" pitchFamily="2" charset="-122"/>
              </a:rPr>
              <a:t>，右侧裂缝宽度</a:t>
            </a:r>
            <a:r>
              <a:rPr lang="en-US" sz="1800">
                <a:latin typeface="Times New Roman" panose="02020603050405020304" pitchFamily="18" charset="0"/>
              </a:rPr>
              <a:t>137.8m</a:t>
            </a:r>
            <a:r>
              <a:rPr lang="zh-CN" sz="1800">
                <a:ea typeface="宋体" panose="02010600030101010101" pitchFamily="2" charset="-122"/>
              </a:rPr>
              <a:t>。置信度为</a:t>
            </a:r>
            <a:r>
              <a:rPr lang="en-US" sz="1800">
                <a:latin typeface="Times New Roman" panose="02020603050405020304" pitchFamily="18" charset="0"/>
              </a:rPr>
              <a:t>75%</a:t>
            </a:r>
            <a:r>
              <a:rPr lang="zh-CN" sz="1800">
                <a:ea typeface="宋体" panose="02010600030101010101" pitchFamily="2" charset="-122"/>
              </a:rPr>
              <a:t>时的裂缝高度值</a:t>
            </a:r>
            <a:r>
              <a:rPr lang="en-US" sz="1800">
                <a:latin typeface="Times New Roman" panose="02020603050405020304" pitchFamily="18" charset="0"/>
              </a:rPr>
              <a:t>34.7m</a:t>
            </a:r>
            <a:r>
              <a:rPr lang="zh-CN" sz="1800">
                <a:ea typeface="宋体" panose="02010600030101010101" pitchFamily="2" charset="-122"/>
              </a:rPr>
              <a:t>。基于</a:t>
            </a:r>
            <a:r>
              <a:rPr lang="en-US" sz="1800">
                <a:latin typeface="Times New Roman" panose="02020603050405020304" pitchFamily="18" charset="0"/>
              </a:rPr>
              <a:t>276</a:t>
            </a:r>
            <a:r>
              <a:rPr lang="zh-CN" sz="1800">
                <a:ea typeface="宋体" panose="02010600030101010101" pitchFamily="2" charset="-122"/>
              </a:rPr>
              <a:t>井压裂裂缝尺度、连续裂缝网络模型及不同裂缝属性对渗透性的贡献权重，计算出压裂监测</a:t>
            </a:r>
            <a:r>
              <a:rPr lang="en-US" sz="1800">
                <a:latin typeface="Times New Roman" panose="02020603050405020304" pitchFamily="18" charset="0"/>
              </a:rPr>
              <a:t>SRV</a:t>
            </a:r>
            <a:r>
              <a:rPr lang="zh-CN" sz="1800">
                <a:ea typeface="宋体" panose="02010600030101010101" pitchFamily="2" charset="-122"/>
              </a:rPr>
              <a:t>储层改造体积为</a:t>
            </a:r>
            <a:r>
              <a:rPr lang="en-US" sz="1800">
                <a:latin typeface="Times New Roman" panose="02020603050405020304" pitchFamily="18" charset="0"/>
              </a:rPr>
              <a:t>2383369m</a:t>
            </a:r>
            <a:r>
              <a:rPr lang="en-US" sz="1800" baseline="30000">
                <a:latin typeface="Times New Roman" panose="02020603050405020304" pitchFamily="18" charset="0"/>
              </a:rPr>
              <a:t>3</a:t>
            </a:r>
            <a:r>
              <a:rPr lang="zh-CN" sz="1800">
                <a:ea typeface="宋体" panose="02010600030101010101" pitchFamily="2" charset="-122"/>
              </a:rPr>
              <a:t>。</a:t>
            </a:r>
            <a:endParaRPr lang="zh-CN" sz="1800">
              <a:ea typeface="宋体" panose="02010600030101010101" pitchFamily="2" charset="-122"/>
            </a:endParaRPr>
          </a:p>
          <a:p>
            <a:pPr marL="285750" indent="-285750">
              <a:lnSpc>
                <a:spcPct val="150000"/>
              </a:lnSpc>
              <a:buFont typeface="Wingdings" panose="05000000000000000000" charset="0"/>
              <a:buChar char="Ø"/>
            </a:pPr>
            <a:r>
              <a:rPr lang="zh-CN" sz="1800">
                <a:ea typeface="宋体" panose="02010600030101010101" pitchFamily="2" charset="-122"/>
              </a:rPr>
              <a:t>水力压裂产生了多条不过井裂缝，裂缝方位为NW45°、NW77°、NE67°和NE75°。不过井斜切裂隙的存在是压裂影响区渗透性的重要贡献者。</a:t>
            </a:r>
            <a:endParaRPr lang="zh-CN" sz="1800">
              <a:ea typeface="宋体" panose="02010600030101010101" pitchFamily="2" charset="-122"/>
            </a:endParaRPr>
          </a:p>
          <a:p>
            <a:pPr marL="285750" indent="-285750">
              <a:lnSpc>
                <a:spcPct val="150000"/>
              </a:lnSpc>
              <a:buFont typeface="Wingdings" panose="05000000000000000000" charset="0"/>
              <a:buChar char="Ø"/>
            </a:pPr>
            <a:r>
              <a:rPr lang="zh-CN" altLang="en-US" sz="1800">
                <a:ea typeface="宋体" panose="02010600030101010101" pitchFamily="2" charset="-122"/>
              </a:rPr>
              <a:t>根据微地震诱发信号，绘出了近井地带可能存在的原生裂隙，原生裂隙走向约为NW40-70°，NE70-90°。N</a:t>
            </a:r>
            <a:r>
              <a:rPr lang="en-US" altLang="zh-CN" sz="1800">
                <a:ea typeface="宋体" panose="02010600030101010101" pitchFamily="2" charset="-122"/>
              </a:rPr>
              <a:t>W</a:t>
            </a:r>
            <a:r>
              <a:rPr lang="zh-CN" altLang="en-US" sz="1800">
                <a:ea typeface="宋体" panose="02010600030101010101" pitchFamily="2" charset="-122"/>
              </a:rPr>
              <a:t>向裂缝占据优势地位。</a:t>
            </a:r>
            <a:endParaRPr lang="zh-CN" altLang="en-US" sz="1800">
              <a:ea typeface="宋体" panose="0201060003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276井监测认识及建议</a:t>
            </a:r>
            <a:endParaRPr lang="zh-CN" altLang="en-US" sz="3600" b="1" dirty="0">
              <a:latin typeface="黑体" panose="02010609060101010101" pitchFamily="49" charset="-122"/>
              <a:ea typeface="黑体" panose="02010609060101010101" pitchFamily="49" charset="-122"/>
            </a:endParaRPr>
          </a:p>
        </p:txBody>
      </p:sp>
      <p:sp>
        <p:nvSpPr>
          <p:cNvPr id="2" name="文本框 1"/>
          <p:cNvSpPr txBox="1"/>
          <p:nvPr/>
        </p:nvSpPr>
        <p:spPr>
          <a:xfrm>
            <a:off x="827405" y="1340485"/>
            <a:ext cx="7798435" cy="2999740"/>
          </a:xfrm>
          <a:prstGeom prst="rect">
            <a:avLst/>
          </a:prstGeom>
          <a:noFill/>
          <a:ln w="9525">
            <a:noFill/>
          </a:ln>
        </p:spPr>
        <p:txBody>
          <a:bodyPr wrap="square">
            <a:spAutoFit/>
          </a:bodyPr>
          <a:p>
            <a:pPr marL="285750" indent="-285750">
              <a:lnSpc>
                <a:spcPct val="150000"/>
              </a:lnSpc>
              <a:buFont typeface="Wingdings" panose="05000000000000000000" charset="0"/>
              <a:buChar char="Ø"/>
            </a:pPr>
            <a:r>
              <a:rPr lang="zh-CN" altLang="en-US" sz="1800">
                <a:sym typeface="+mn-ea"/>
              </a:rPr>
              <a:t>人工裂缝以张性震源为主，压裂效果较好。</a:t>
            </a:r>
            <a:endParaRPr sz="1800"/>
          </a:p>
          <a:p>
            <a:pPr marL="285750" indent="-285750">
              <a:lnSpc>
                <a:spcPct val="150000"/>
              </a:lnSpc>
              <a:buFont typeface="Wingdings" panose="05000000000000000000" charset="0"/>
              <a:buChar char="Ø"/>
            </a:pPr>
            <a:r>
              <a:rPr sz="1800"/>
              <a:t>裂缝方位及分布可能受到区域应力作用及原地构造影响，整体裂缝方向沿着北西西向，出现北东方向支裂缝。建议井网布置时，北西方向采用较大的井距。</a:t>
            </a:r>
            <a:endParaRPr sz="1800"/>
          </a:p>
          <a:p>
            <a:pPr marL="285750" indent="-285750">
              <a:lnSpc>
                <a:spcPct val="150000"/>
              </a:lnSpc>
              <a:buFont typeface="Wingdings" panose="05000000000000000000" charset="0"/>
              <a:buChar char="Ø"/>
            </a:pPr>
            <a:r>
              <a:rPr sz="1800"/>
              <a:t>在北西方向采用较大的井距，以适应裂缝方向及分布的影响。</a:t>
            </a:r>
            <a:endParaRPr sz="1800"/>
          </a:p>
          <a:p>
            <a:pPr marL="285750" indent="-285750">
              <a:lnSpc>
                <a:spcPct val="150000"/>
              </a:lnSpc>
              <a:buFont typeface="Wingdings" panose="05000000000000000000" charset="0"/>
              <a:buChar char="Ø"/>
            </a:pPr>
            <a:r>
              <a:rPr sz="1800"/>
              <a:t>考虑裂缝方向对油田开采的影响，调整新井的布置，确保最大程度地利用裂缝的展布，提高油田开采效率。</a:t>
            </a: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430井微地震监测结果 </a:t>
            </a:r>
            <a:endParaRPr lang="zh-CN" altLang="en-US" sz="3600" b="1" dirty="0">
              <a:latin typeface="黑体" panose="02010609060101010101" pitchFamily="49" charset="-122"/>
              <a:ea typeface="黑体" panose="02010609060101010101" pitchFamily="49" charset="-122"/>
            </a:endParaRPr>
          </a:p>
        </p:txBody>
      </p:sp>
      <p:graphicFrame>
        <p:nvGraphicFramePr>
          <p:cNvPr id="3" name="表格 2"/>
          <p:cNvGraphicFramePr/>
          <p:nvPr>
            <p:custDataLst>
              <p:tags r:id="rId2"/>
            </p:custDataLst>
          </p:nvPr>
        </p:nvGraphicFramePr>
        <p:xfrm>
          <a:off x="964565" y="2102485"/>
          <a:ext cx="7073900" cy="2880995"/>
        </p:xfrm>
        <a:graphic>
          <a:graphicData uri="http://schemas.openxmlformats.org/drawingml/2006/table">
            <a:tbl>
              <a:tblPr/>
              <a:tblGrid>
                <a:gridCol w="1275715"/>
                <a:gridCol w="2133600"/>
                <a:gridCol w="1660525"/>
                <a:gridCol w="2004060"/>
              </a:tblGrid>
              <a:tr h="473075">
                <a:tc>
                  <a:txBody>
                    <a:bodyPr/>
                    <a:p>
                      <a:pPr algn="ctr">
                        <a:buNone/>
                      </a:pPr>
                      <a:r>
                        <a:rPr lang="en-US" sz="1400">
                          <a:latin typeface="Times New Roman" panose="02020603050405020304" pitchFamily="18" charset="0"/>
                          <a:cs typeface="Times New Roman" panose="02020603050405020304" pitchFamily="18" charset="0"/>
                        </a:rPr>
                        <a:t>井名</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algn="ctr">
                        <a:buNone/>
                      </a:pPr>
                      <a:r>
                        <a:rPr lang="en-US" sz="1400">
                          <a:latin typeface="+mj-lt"/>
                          <a:ea typeface="宋体" panose="02010600030101010101" pitchFamily="2" charset="-122"/>
                          <a:cs typeface="+mj-lt"/>
                        </a:rPr>
                        <a:t>430</a:t>
                      </a:r>
                      <a:r>
                        <a:rPr lang="en-US" sz="1400">
                          <a:latin typeface="宋体" panose="02010600030101010101" pitchFamily="2" charset="-122"/>
                          <a:ea typeface="宋体" panose="02010600030101010101" pitchFamily="2" charset="-122"/>
                          <a:cs typeface="宋体" panose="02010600030101010101" pitchFamily="2" charset="-122"/>
                        </a:rPr>
                        <a:t>井</a:t>
                      </a: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73075">
                <a:tc>
                  <a:txBody>
                    <a:bodyPr/>
                    <a:p>
                      <a:pPr algn="ctr">
                        <a:buNone/>
                      </a:pPr>
                      <a:r>
                        <a:rPr lang="en-US" sz="1400">
                          <a:latin typeface="宋体" panose="02010600030101010101" pitchFamily="2" charset="-122"/>
                          <a:ea typeface="宋体" panose="02010600030101010101" pitchFamily="2" charset="-122"/>
                          <a:cs typeface="宋体" panose="02010600030101010101" pitchFamily="2" charset="-122"/>
                        </a:rPr>
                        <a:t>地理位置</a:t>
                      </a: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algn="ctr">
                        <a:buNone/>
                      </a:pP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74345">
                <a:tc>
                  <a:txBody>
                    <a:bodyPr/>
                    <a:p>
                      <a:pPr algn="ctr">
                        <a:buNone/>
                      </a:pPr>
                      <a:r>
                        <a:rPr lang="en-US" sz="1400">
                          <a:solidFill>
                            <a:srgbClr val="000000"/>
                          </a:solidFill>
                          <a:latin typeface="Times New Roman" panose="02020603050405020304" pitchFamily="18" charset="0"/>
                          <a:cs typeface="Times New Roman" panose="02020603050405020304" pitchFamily="18" charset="0"/>
                        </a:rPr>
                        <a:t>监测日期</a:t>
                      </a:r>
                      <a:endParaRPr lang="en-US" altLang="en-US" sz="14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mj-lt"/>
                          <a:cs typeface="+mj-lt"/>
                        </a:rPr>
                        <a:t>2024年</a:t>
                      </a:r>
                      <a:r>
                        <a:rPr lang="en-US" sz="1400">
                          <a:latin typeface="+mj-lt"/>
                          <a:ea typeface="宋体" panose="02010600030101010101" pitchFamily="2" charset="-122"/>
                          <a:cs typeface="+mj-lt"/>
                        </a:rPr>
                        <a:t>7</a:t>
                      </a:r>
                      <a:r>
                        <a:rPr lang="en-US" sz="1400">
                          <a:latin typeface="宋体" panose="02010600030101010101" pitchFamily="2" charset="-122"/>
                          <a:ea typeface="宋体" panose="02010600030101010101" pitchFamily="2" charset="-122"/>
                          <a:cs typeface="宋体" panose="02010600030101010101" pitchFamily="2" charset="-122"/>
                        </a:rPr>
                        <a:t>月</a:t>
                      </a:r>
                      <a:r>
                        <a:rPr lang="en-US" sz="1400">
                          <a:latin typeface="+mj-lt"/>
                          <a:ea typeface="宋体" panose="02010600030101010101" pitchFamily="2" charset="-122"/>
                          <a:cs typeface="+mj-lt"/>
                        </a:rPr>
                        <a:t>29</a:t>
                      </a:r>
                      <a:r>
                        <a:rPr lang="en-US" sz="1400">
                          <a:latin typeface="宋体" panose="02010600030101010101" pitchFamily="2" charset="-122"/>
                          <a:ea typeface="宋体" panose="02010600030101010101" pitchFamily="2" charset="-122"/>
                          <a:cs typeface="宋体" panose="02010600030101010101" pitchFamily="2" charset="-122"/>
                        </a:rPr>
                        <a:t>日</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Times New Roman" panose="02020603050405020304" pitchFamily="18" charset="0"/>
                          <a:cs typeface="Times New Roman" panose="02020603050405020304" pitchFamily="18" charset="0"/>
                        </a:rPr>
                        <a:t>当日天气</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Times New Roman" panose="02020603050405020304" pitchFamily="18" charset="0"/>
                          <a:cs typeface="Times New Roman" panose="02020603050405020304" pitchFamily="18" charset="0"/>
                        </a:rPr>
                        <a:t>晴</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73075">
                <a:tc>
                  <a:txBody>
                    <a:bodyPr/>
                    <a:p>
                      <a:pPr algn="ctr">
                        <a:buNone/>
                      </a:pPr>
                      <a:r>
                        <a:rPr lang="en-US" sz="1400">
                          <a:latin typeface="Times New Roman" panose="02020603050405020304" pitchFamily="18" charset="0"/>
                          <a:cs typeface="Times New Roman" panose="02020603050405020304" pitchFamily="18" charset="0"/>
                        </a:rPr>
                        <a:t>参加人员</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algn="ctr">
                        <a:buNone/>
                      </a:pPr>
                      <a:r>
                        <a:rPr lang="en-US" sz="1400">
                          <a:latin typeface="宋体" panose="02010600030101010101" pitchFamily="2" charset="-122"/>
                          <a:ea typeface="宋体" panose="02010600030101010101" pitchFamily="2" charset="-122"/>
                          <a:cs typeface="宋体" panose="02010600030101010101" pitchFamily="2" charset="-122"/>
                        </a:rPr>
                        <a:t>韩志明  夏提克 哈叶尔汗</a:t>
                      </a:r>
                      <a:endParaRPr 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93395">
                <a:tc>
                  <a:txBody>
                    <a:bodyPr/>
                    <a:p>
                      <a:pPr algn="ctr">
                        <a:buNone/>
                      </a:pPr>
                      <a:r>
                        <a:rPr lang="en-US" sz="1400">
                          <a:latin typeface="Times New Roman" panose="02020603050405020304" pitchFamily="18" charset="0"/>
                          <a:cs typeface="Times New Roman" panose="02020603050405020304" pitchFamily="18" charset="0"/>
                        </a:rPr>
                        <a:t>监测</a:t>
                      </a:r>
                      <a:r>
                        <a:rPr lang="en-US" sz="1400">
                          <a:latin typeface="宋体" panose="02010600030101010101" pitchFamily="2" charset="-122"/>
                          <a:ea typeface="宋体" panose="02010600030101010101" pitchFamily="2" charset="-122"/>
                          <a:cs typeface="宋体" panose="02010600030101010101" pitchFamily="2" charset="-122"/>
                        </a:rPr>
                        <a:t>层段/m</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mj-lt"/>
                          <a:ea typeface="宋体" panose="02010600030101010101" pitchFamily="2" charset="-122"/>
                          <a:cs typeface="+mj-lt"/>
                        </a:rPr>
                        <a:t>2618.0-2637.0</a:t>
                      </a:r>
                      <a:endParaRPr lang="en-US" altLang="en-US" sz="1400">
                        <a:latin typeface="+mj-lt"/>
                        <a:ea typeface="宋体" panose="02010600030101010101" pitchFamily="2" charset="-122"/>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Times New Roman" panose="02020603050405020304" pitchFamily="18" charset="0"/>
                          <a:cs typeface="Times New Roman" panose="02020603050405020304" pitchFamily="18" charset="0"/>
                        </a:rPr>
                        <a:t>台站数量/台</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mj-lt"/>
                          <a:ea typeface="宋体" panose="02010600030101010101" pitchFamily="2" charset="-122"/>
                          <a:cs typeface="+mj-lt"/>
                        </a:rPr>
                        <a:t>8</a:t>
                      </a:r>
                      <a:endParaRPr lang="en-US" altLang="en-US" sz="1400">
                        <a:latin typeface="+mj-lt"/>
                        <a:ea typeface="宋体" panose="02010600030101010101" pitchFamily="2" charset="-122"/>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4030">
                <a:tc>
                  <a:txBody>
                    <a:bodyPr/>
                    <a:p>
                      <a:pPr algn="ctr">
                        <a:buNone/>
                      </a:pPr>
                      <a:r>
                        <a:rPr lang="en-US" sz="1400">
                          <a:latin typeface="Times New Roman" panose="02020603050405020304" pitchFamily="18" charset="0"/>
                          <a:cs typeface="Times New Roman" panose="02020603050405020304" pitchFamily="18" charset="0"/>
                        </a:rPr>
                        <a:t>监测时间</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mj-lt"/>
                          <a:ea typeface="宋体" panose="02010600030101010101" pitchFamily="2" charset="-122"/>
                          <a:cs typeface="+mj-lt"/>
                        </a:rPr>
                        <a:t>14:10</a:t>
                      </a:r>
                      <a:endParaRPr lang="en-US" altLang="en-US" sz="1400">
                        <a:latin typeface="+mj-lt"/>
                        <a:ea typeface="宋体" panose="02010600030101010101" pitchFamily="2" charset="-122"/>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Times New Roman" panose="02020603050405020304" pitchFamily="18" charset="0"/>
                          <a:cs typeface="Times New Roman" panose="02020603050405020304" pitchFamily="18" charset="0"/>
                        </a:rPr>
                        <a:t>结束时间</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mj-lt"/>
                          <a:ea typeface="宋体" panose="02010600030101010101" pitchFamily="2" charset="-122"/>
                          <a:cs typeface="+mj-lt"/>
                        </a:rPr>
                        <a:t>15</a:t>
                      </a:r>
                      <a:r>
                        <a:rPr lang="en-US" sz="1400">
                          <a:latin typeface="+mj-lt"/>
                          <a:cs typeface="+mj-lt"/>
                        </a:rPr>
                        <a:t>:03</a:t>
                      </a:r>
                      <a:endParaRPr lang="en-US" altLang="en-US" sz="1400">
                        <a:latin typeface="+mj-lt"/>
                        <a:ea typeface="宋体" panose="02010600030101010101" pitchFamily="2" charset="-122"/>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文本框 4"/>
          <p:cNvSpPr txBox="1"/>
          <p:nvPr/>
        </p:nvSpPr>
        <p:spPr>
          <a:xfrm>
            <a:off x="827088" y="5156200"/>
            <a:ext cx="7727950" cy="829945"/>
          </a:xfrm>
          <a:prstGeom prst="rect">
            <a:avLst/>
          </a:prstGeom>
          <a:noFill/>
          <a:ln w="9525">
            <a:noFill/>
          </a:ln>
        </p:spPr>
        <p:txBody>
          <a:bodyPr anchor="t" anchorCtr="0">
            <a:spAutoFit/>
          </a:bodyPr>
          <a:lstStyle/>
          <a:p>
            <a:r>
              <a:rPr lang="zh-CN" altLang="en-US" sz="1600" dirty="0">
                <a:latin typeface="宋体" panose="02010600030101010101" pitchFamily="2" charset="-122"/>
                <a:ea typeface="宋体" panose="02010600030101010101" pitchFamily="2" charset="-122"/>
                <a:sym typeface="宋体" panose="02010600030101010101" pitchFamily="2" charset="-122"/>
              </a:rPr>
              <a:t>     该项目使用平面微地震监测台网，使用</a:t>
            </a:r>
            <a:r>
              <a:rPr lang="en-US" altLang="zh-CN" sz="1600" dirty="0">
                <a:latin typeface="宋体" panose="02010600030101010101" pitchFamily="2" charset="-122"/>
                <a:ea typeface="宋体" panose="02010600030101010101" pitchFamily="2" charset="-122"/>
                <a:sym typeface="宋体" panose="02010600030101010101" pitchFamily="2" charset="-122"/>
              </a:rPr>
              <a:t>8</a:t>
            </a:r>
            <a:r>
              <a:rPr lang="zh-CN" altLang="en-US" sz="1600" dirty="0">
                <a:latin typeface="宋体" panose="02010600030101010101" pitchFamily="2" charset="-122"/>
                <a:ea typeface="宋体" panose="02010600030101010101" pitchFamily="2" charset="-122"/>
                <a:sym typeface="宋体" panose="02010600030101010101" pitchFamily="2" charset="-122"/>
              </a:rPr>
              <a:t>台三分量分站。图中坐标是以压裂作业层在地面的投影为坐标原点，水平轴沿东西向，向东为正；垂直轴沿南北向，向北为正。图中红色图标表示监测层段在地面的投影坐标位置，紫色图标代表检波器的位置。</a:t>
            </a:r>
            <a:endParaRPr lang="zh-CN" altLang="en-US" sz="1600" dirty="0">
              <a:latin typeface="宋体" panose="02010600030101010101" pitchFamily="2" charset="-122"/>
              <a:ea typeface="宋体" panose="02010600030101010101" pitchFamily="2" charset="-122"/>
              <a:sym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p>
            <a:pPr marL="838200" indent="-838200"/>
            <a:r>
              <a:rPr lang="zh-CN" altLang="en-US" sz="3600" b="1" dirty="0">
                <a:latin typeface="黑体" panose="02010609060101010101" pitchFamily="49" charset="-122"/>
                <a:ea typeface="黑体" panose="02010609060101010101" pitchFamily="49" charset="-122"/>
              </a:rPr>
              <a:t>430井微地震监测结果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2"/>
          <a:stretch>
            <a:fillRect/>
          </a:stretch>
        </p:blipFill>
        <p:spPr>
          <a:xfrm>
            <a:off x="2555875" y="1484630"/>
            <a:ext cx="4459605" cy="3482340"/>
          </a:xfrm>
          <a:prstGeom prst="rect">
            <a:avLst/>
          </a:prstGeom>
          <a:noFill/>
          <a:ln w="9525">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p>
            <a:pPr marL="838200" indent="-838200"/>
            <a:r>
              <a:rPr lang="zh-CN" altLang="en-US" sz="3600" b="1" dirty="0">
                <a:latin typeface="黑体" panose="02010609060101010101" pitchFamily="49" charset="-122"/>
                <a:ea typeface="黑体" panose="02010609060101010101" pitchFamily="49" charset="-122"/>
              </a:rPr>
              <a:t>430井微地震监测结果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nvSpPr>
        <p:spPr>
          <a:xfrm>
            <a:off x="2195830" y="5517515"/>
            <a:ext cx="5080000" cy="252730"/>
          </a:xfrm>
          <a:prstGeom prst="rect">
            <a:avLst/>
          </a:prstGeom>
          <a:noFill/>
          <a:ln w="9525">
            <a:noFill/>
          </a:ln>
        </p:spPr>
        <p:txBody>
          <a:bodyPr>
            <a:spAutoFit/>
          </a:bodyPr>
          <a:p>
            <a:pPr indent="127000" algn="ctr"/>
            <a:r>
              <a:rPr lang="zh-CN" altLang="en-US" sz="1050">
                <a:latin typeface="宋体" panose="02010600030101010101" pitchFamily="2" charset="-122"/>
                <a:ea typeface="宋体" panose="02010600030101010101" pitchFamily="2" charset="-122"/>
                <a:cs typeface="宋体" panose="02010600030101010101" pitchFamily="2" charset="-122"/>
              </a:rPr>
              <a:t>压裂监测现场</a:t>
            </a:r>
            <a:endParaRPr lang="zh-CN" altLang="en-US" sz="1800">
              <a:ea typeface="宋体" panose="02010600030101010101" pitchFamily="2" charset="-122"/>
            </a:endParaRPr>
          </a:p>
        </p:txBody>
      </p:sp>
      <p:pic>
        <p:nvPicPr>
          <p:cNvPr id="2" name="图片 -2147482459" descr="65bebd2d59b5d54d1ab6b71e290556f"/>
          <p:cNvPicPr>
            <a:picLocks noChangeAspect="1"/>
          </p:cNvPicPr>
          <p:nvPr/>
        </p:nvPicPr>
        <p:blipFill>
          <a:blip r:embed="rId2"/>
          <a:stretch>
            <a:fillRect/>
          </a:stretch>
        </p:blipFill>
        <p:spPr>
          <a:xfrm>
            <a:off x="2327910" y="1701165"/>
            <a:ext cx="4871085" cy="3653155"/>
          </a:xfrm>
          <a:prstGeom prst="rect">
            <a:avLst/>
          </a:prstGeom>
          <a:noFill/>
          <a:ln w="9525">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文本框 99"/>
          <p:cNvSpPr txBox="1"/>
          <p:nvPr/>
        </p:nvSpPr>
        <p:spPr>
          <a:xfrm>
            <a:off x="2123123" y="1577975"/>
            <a:ext cx="4465637" cy="337185"/>
          </a:xfrm>
          <a:prstGeom prst="rect">
            <a:avLst/>
          </a:prstGeom>
          <a:noFill/>
          <a:ln w="9525">
            <a:noFill/>
          </a:ln>
        </p:spPr>
        <p:txBody>
          <a:bodyPr anchor="t" anchorCtr="0">
            <a:spAutoFit/>
          </a:bodyPr>
          <a:lstStyle/>
          <a:p>
            <a:pPr algn="ctr"/>
            <a:r>
              <a:rPr lang="zh-CN" altLang="en-US" sz="1600" dirty="0">
                <a:latin typeface="宋体" panose="02010600030101010101" pitchFamily="2" charset="-122"/>
                <a:ea typeface="宋体" panose="02010600030101010101" pitchFamily="2" charset="-122"/>
              </a:rPr>
              <a:t>430井微地震监测台站坐标表</a:t>
            </a:r>
            <a:endParaRPr lang="zh-CN" altLang="en-US" sz="1600" dirty="0">
              <a:latin typeface="宋体" panose="02010600030101010101" pitchFamily="2" charset="-122"/>
              <a:ea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430井微地震监测结果 </a:t>
            </a:r>
            <a:endParaRPr lang="zh-CN" altLang="en-US" sz="3600" b="1" dirty="0">
              <a:latin typeface="黑体" panose="02010609060101010101" pitchFamily="49" charset="-122"/>
              <a:ea typeface="黑体" panose="02010609060101010101" pitchFamily="49" charset="-122"/>
            </a:endParaRPr>
          </a:p>
        </p:txBody>
      </p:sp>
      <p:graphicFrame>
        <p:nvGraphicFramePr>
          <p:cNvPr id="3" name="表格 2"/>
          <p:cNvGraphicFramePr/>
          <p:nvPr>
            <p:custDataLst>
              <p:tags r:id="rId2"/>
            </p:custDataLst>
          </p:nvPr>
        </p:nvGraphicFramePr>
        <p:xfrm>
          <a:off x="1844675" y="2108835"/>
          <a:ext cx="5271135" cy="3046095"/>
        </p:xfrm>
        <a:graphic>
          <a:graphicData uri="http://schemas.openxmlformats.org/drawingml/2006/table">
            <a:tbl>
              <a:tblPr/>
              <a:tblGrid>
                <a:gridCol w="1329690"/>
                <a:gridCol w="1941195"/>
                <a:gridCol w="2000250"/>
              </a:tblGrid>
              <a:tr h="338455">
                <a:tc>
                  <a:txBody>
                    <a:bodyPr/>
                    <a:p>
                      <a:pPr algn="ctr">
                        <a:buNone/>
                      </a:pPr>
                      <a:r>
                        <a:rPr lang="en-US" sz="1200">
                          <a:solidFill>
                            <a:srgbClr val="000000"/>
                          </a:solidFill>
                          <a:latin typeface="宋体" panose="02010600030101010101" pitchFamily="2" charset="-122"/>
                          <a:ea typeface="宋体" panose="02010600030101010101" pitchFamily="2" charset="-122"/>
                          <a:cs typeface="宋体" panose="02010600030101010101" pitchFamily="2" charset="-122"/>
                        </a:rPr>
                        <a:t>点位</a:t>
                      </a:r>
                      <a:endParaRPr lang="en-US" altLang="en-US" sz="12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宋体" panose="02010600030101010101" pitchFamily="2" charset="-122"/>
                          <a:ea typeface="宋体" panose="02010600030101010101" pitchFamily="2" charset="-122"/>
                          <a:cs typeface="宋体" panose="02010600030101010101" pitchFamily="2" charset="-122"/>
                        </a:rPr>
                        <a:t>经度</a:t>
                      </a:r>
                      <a:endParaRPr lang="en-US" altLang="en-US" sz="12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200">
                          <a:latin typeface="宋体" panose="02010600030101010101" pitchFamily="2" charset="-122"/>
                          <a:ea typeface="宋体" panose="02010600030101010101" pitchFamily="2" charset="-122"/>
                          <a:cs typeface="宋体" panose="02010600030101010101" pitchFamily="2" charset="-122"/>
                        </a:rPr>
                        <a:t>纬度</a:t>
                      </a:r>
                      <a:endParaRPr lang="en-US"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P1</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53.977847</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44.835034</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P2</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53.979875</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44.833603</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P3</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53.979939</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44.831488</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P4</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53.978308</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44.830157</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P5</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53.974993</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44.829867</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P6</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53.973330</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44.831420</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P7</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53.972936</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44.833660</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P8</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53.974768</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44.834965</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533650" y="3881438"/>
            <a:ext cx="1322388" cy="252413"/>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altLang="en-US"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四维立体图</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
        <p:nvSpPr>
          <p:cNvPr id="7" name="文本框 6"/>
          <p:cNvSpPr txBox="1"/>
          <p:nvPr/>
        </p:nvSpPr>
        <p:spPr>
          <a:xfrm>
            <a:off x="6280150" y="3883025"/>
            <a:ext cx="774700" cy="250825"/>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altLang="en-US"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俯视图</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
        <p:nvSpPr>
          <p:cNvPr id="8" name="文本框 7"/>
          <p:cNvSpPr txBox="1"/>
          <p:nvPr/>
        </p:nvSpPr>
        <p:spPr>
          <a:xfrm>
            <a:off x="1492250" y="6478588"/>
            <a:ext cx="3284538" cy="252730"/>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东西向侧视图</a:t>
            </a:r>
            <a:endPar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5942013" y="6478588"/>
            <a:ext cx="1600200" cy="252730"/>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altLang="en-US"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南北向侧视图</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2147482489" descr="PixPin_2024-07-31_22-35-45"/>
          <p:cNvPicPr>
            <a:picLocks noChangeAspect="1"/>
          </p:cNvPicPr>
          <p:nvPr/>
        </p:nvPicPr>
        <p:blipFill>
          <a:blip r:embed="rId2"/>
          <a:srcRect t="5417"/>
          <a:stretch>
            <a:fillRect/>
          </a:stretch>
        </p:blipFill>
        <p:spPr>
          <a:xfrm>
            <a:off x="1403985" y="1268730"/>
            <a:ext cx="3253105" cy="2647315"/>
          </a:xfrm>
          <a:prstGeom prst="rect">
            <a:avLst/>
          </a:prstGeom>
          <a:noFill/>
          <a:ln w="9525">
            <a:noFill/>
          </a:ln>
        </p:spPr>
      </p:pic>
      <p:pic>
        <p:nvPicPr>
          <p:cNvPr id="3" name="图片 -2147482486" descr="PixPin_2024-07-31_22-36-18"/>
          <p:cNvPicPr>
            <a:picLocks noChangeAspect="1"/>
          </p:cNvPicPr>
          <p:nvPr/>
        </p:nvPicPr>
        <p:blipFill>
          <a:blip r:embed="rId3"/>
          <a:stretch>
            <a:fillRect/>
          </a:stretch>
        </p:blipFill>
        <p:spPr>
          <a:xfrm>
            <a:off x="5220335" y="1268730"/>
            <a:ext cx="2790190" cy="2626360"/>
          </a:xfrm>
          <a:prstGeom prst="rect">
            <a:avLst/>
          </a:prstGeom>
          <a:noFill/>
          <a:ln w="9525">
            <a:noFill/>
          </a:ln>
        </p:spPr>
      </p:pic>
      <p:pic>
        <p:nvPicPr>
          <p:cNvPr id="4" name="图片 -2147482484" descr="东西3"/>
          <p:cNvPicPr>
            <a:picLocks noChangeAspect="1"/>
          </p:cNvPicPr>
          <p:nvPr/>
        </p:nvPicPr>
        <p:blipFill>
          <a:blip r:embed="rId4"/>
          <a:stretch>
            <a:fillRect/>
          </a:stretch>
        </p:blipFill>
        <p:spPr>
          <a:xfrm>
            <a:off x="1187450" y="4272280"/>
            <a:ext cx="3653155" cy="2067560"/>
          </a:xfrm>
          <a:prstGeom prst="rect">
            <a:avLst/>
          </a:prstGeom>
          <a:noFill/>
          <a:ln w="9525">
            <a:noFill/>
          </a:ln>
        </p:spPr>
      </p:pic>
      <p:pic>
        <p:nvPicPr>
          <p:cNvPr id="5" name="图片 -2147482482" descr="南北"/>
          <p:cNvPicPr>
            <a:picLocks noChangeAspect="1"/>
          </p:cNvPicPr>
          <p:nvPr/>
        </p:nvPicPr>
        <p:blipFill>
          <a:blip r:embed="rId5"/>
          <a:stretch>
            <a:fillRect/>
          </a:stretch>
        </p:blipFill>
        <p:spPr>
          <a:xfrm>
            <a:off x="4840605" y="4221480"/>
            <a:ext cx="3744595" cy="2197100"/>
          </a:xfrm>
          <a:prstGeom prst="rect">
            <a:avLst/>
          </a:prstGeom>
          <a:noFill/>
          <a:ln w="9525">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636010" y="6452870"/>
            <a:ext cx="1979295" cy="252730"/>
          </a:xfrm>
          <a:prstGeom prst="rect">
            <a:avLst/>
          </a:prstGeom>
          <a:noFill/>
          <a:ln w="9525">
            <a:noFill/>
          </a:ln>
        </p:spPr>
        <p:txBody>
          <a:bodyPr wrap="square">
            <a:spAutoFit/>
          </a:bodyPr>
          <a:lstStyle/>
          <a:p>
            <a:pPr marR="0" algn="ctr" defTabSz="914400">
              <a:buClrTx/>
              <a:buSzTx/>
              <a:buFont typeface="Arial" panose="020B0604020202020204" pitchFamily="34" charset="0"/>
              <a:buNone/>
              <a:defRPr/>
            </a:pPr>
            <a:r>
              <a:rPr kumimoji="0" 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裂缝扩展过程动画</a:t>
            </a:r>
            <a:r>
              <a:rPr kumimoji="0" lang="en-US" alt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a:t>
            </a:r>
            <a:r>
              <a:rPr kumimoji="0" lang="zh-CN" altLang="en-US"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播放查看</a:t>
            </a:r>
            <a:r>
              <a:rPr kumimoji="0" lang="en-US" alt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a:t>
            </a:r>
            <a:endParaRPr kumimoji="0" lang="en-US" alt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430井微地震监测结果 </a:t>
            </a:r>
            <a:endParaRPr lang="zh-CN" altLang="en-US" sz="3600" b="1" dirty="0">
              <a:latin typeface="黑体" panose="02010609060101010101" pitchFamily="49" charset="-122"/>
              <a:ea typeface="黑体" panose="02010609060101010101" pitchFamily="49" charset="-122"/>
            </a:endParaRPr>
          </a:p>
        </p:txBody>
      </p:sp>
      <p:pic>
        <p:nvPicPr>
          <p:cNvPr id="10" name="图片 9" descr="D:/ZHUJIANGMOER/2024/KKM/图/430.gif430"/>
          <p:cNvPicPr>
            <a:picLocks noChangeAspect="1"/>
          </p:cNvPicPr>
          <p:nvPr/>
        </p:nvPicPr>
        <p:blipFill>
          <a:blip r:embed="rId2"/>
          <a:srcRect/>
          <a:stretch>
            <a:fillRect/>
          </a:stretch>
        </p:blipFill>
        <p:spPr>
          <a:xfrm>
            <a:off x="1978660" y="1290955"/>
            <a:ext cx="5186680" cy="518668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内容占位符 -2147482509" descr="D:/ZHUJIANGMOER/2024/KKM/图/PixPin_2024-07-31_19-32-28.pngPixPin_2024-07-31_19-32-28"/>
          <p:cNvPicPr>
            <a:picLocks noChangeAspect="1"/>
          </p:cNvPicPr>
          <p:nvPr>
            <p:ph idx="1"/>
            <p:custDataLst>
              <p:tags r:id="rId2"/>
            </p:custDataLst>
          </p:nvPr>
        </p:nvPicPr>
        <p:blipFill>
          <a:blip r:embed="rId3"/>
          <a:srcRect t="1924" b="1924"/>
          <a:stretch>
            <a:fillRect/>
          </a:stretch>
        </p:blipFill>
        <p:spPr>
          <a:xfrm>
            <a:off x="683260" y="1557020"/>
            <a:ext cx="3695700" cy="3364865"/>
          </a:xfrm>
          <a:prstGeom prst="rect">
            <a:avLst/>
          </a:prstGeom>
          <a:noFill/>
          <a:ln w="9525">
            <a:noFill/>
          </a:ln>
        </p:spPr>
      </p:pic>
      <p:pic>
        <p:nvPicPr>
          <p:cNvPr id="3" name="图片 -2147482460"/>
          <p:cNvPicPr>
            <a:picLocks noChangeAspect="1"/>
          </p:cNvPicPr>
          <p:nvPr/>
        </p:nvPicPr>
        <p:blipFill>
          <a:blip r:embed="rId4"/>
          <a:stretch>
            <a:fillRect/>
          </a:stretch>
        </p:blipFill>
        <p:spPr>
          <a:xfrm>
            <a:off x="5004435" y="1484630"/>
            <a:ext cx="3527425" cy="3547745"/>
          </a:xfrm>
          <a:prstGeom prst="rect">
            <a:avLst/>
          </a:prstGeom>
          <a:noFill/>
          <a:ln w="9525">
            <a:noFill/>
          </a:ln>
        </p:spPr>
      </p:pic>
      <p:sp>
        <p:nvSpPr>
          <p:cNvPr id="100" name="文本框 99"/>
          <p:cNvSpPr txBox="1"/>
          <p:nvPr/>
        </p:nvSpPr>
        <p:spPr>
          <a:xfrm>
            <a:off x="1835785" y="5013325"/>
            <a:ext cx="1750695" cy="252730"/>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三维裂缝立体俯视图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6020753" y="5013325"/>
            <a:ext cx="1600200" cy="250825"/>
          </a:xfrm>
          <a:prstGeom prst="rect">
            <a:avLst/>
          </a:prstGeom>
          <a:noFill/>
          <a:ln w="9525">
            <a:noFill/>
          </a:ln>
        </p:spPr>
        <p:txBody>
          <a:bodyPr>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原生裂隙走向图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custDataLst>
              <p:tags r:id="rId2"/>
            </p:custDataLst>
          </p:nvPr>
        </p:nvSpPr>
        <p:spPr>
          <a:xfrm>
            <a:off x="1835785" y="5300980"/>
            <a:ext cx="1750695" cy="252730"/>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长度正态分布图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custDataLst>
              <p:tags r:id="rId3"/>
            </p:custDataLst>
          </p:nvPr>
        </p:nvSpPr>
        <p:spPr>
          <a:xfrm>
            <a:off x="5939790" y="5229225"/>
            <a:ext cx="1750695" cy="252730"/>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高</a:t>
            </a: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度正态分布图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pic>
        <p:nvPicPr>
          <p:cNvPr id="3" name="图片 2" descr="高度31"/>
          <p:cNvPicPr>
            <a:picLocks noChangeAspect="1"/>
          </p:cNvPicPr>
          <p:nvPr/>
        </p:nvPicPr>
        <p:blipFill>
          <a:blip r:embed="rId4"/>
          <a:stretch>
            <a:fillRect/>
          </a:stretch>
        </p:blipFill>
        <p:spPr>
          <a:xfrm>
            <a:off x="4572000" y="1743710"/>
            <a:ext cx="3977005" cy="3369945"/>
          </a:xfrm>
          <a:prstGeom prst="rect">
            <a:avLst/>
          </a:prstGeom>
        </p:spPr>
      </p:pic>
      <p:pic>
        <p:nvPicPr>
          <p:cNvPr id="5" name="内容占位符 4" descr="长度"/>
          <p:cNvPicPr>
            <a:picLocks noChangeAspect="1"/>
          </p:cNvPicPr>
          <p:nvPr>
            <p:ph idx="1"/>
          </p:nvPr>
        </p:nvPicPr>
        <p:blipFill>
          <a:blip r:embed="rId5"/>
          <a:stretch>
            <a:fillRect/>
          </a:stretch>
        </p:blipFill>
        <p:spPr>
          <a:xfrm>
            <a:off x="683895" y="1743710"/>
            <a:ext cx="4014470" cy="339661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custDataLst>
              <p:tags r:id="rId2"/>
            </p:custDataLst>
          </p:nvPr>
        </p:nvSpPr>
        <p:spPr>
          <a:xfrm>
            <a:off x="1619250" y="5310505"/>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所有震源性质分布图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custDataLst>
              <p:tags r:id="rId3"/>
            </p:custDataLst>
          </p:nvPr>
        </p:nvSpPr>
        <p:spPr>
          <a:xfrm>
            <a:off x="5652135" y="5325110"/>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张性震源分布图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7" name="文本框 6"/>
          <p:cNvSpPr txBox="1"/>
          <p:nvPr/>
        </p:nvSpPr>
        <p:spPr>
          <a:xfrm>
            <a:off x="630555" y="5647055"/>
            <a:ext cx="7885430" cy="829945"/>
          </a:xfrm>
          <a:prstGeom prst="rect">
            <a:avLst/>
          </a:prstGeom>
          <a:noFill/>
          <a:ln w="9525">
            <a:noFill/>
          </a:ln>
        </p:spPr>
        <p:txBody>
          <a:bodyPr wrap="square">
            <a:spAutoFit/>
          </a:bodyPr>
          <a:p>
            <a:pPr indent="127000"/>
            <a:r>
              <a:rPr lang="en-US" altLang="zh-CN" sz="1600" dirty="0">
                <a:latin typeface="宋体" panose="02010600030101010101" pitchFamily="2" charset="-122"/>
                <a:ea typeface="宋体" panose="02010600030101010101" pitchFamily="2" charset="-122"/>
              </a:rPr>
              <a:t>   </a:t>
            </a:r>
            <a:r>
              <a:rPr lang="zh-CN" altLang="en-US" sz="1600" dirty="0">
                <a:latin typeface="宋体" panose="02010600030101010101" pitchFamily="2" charset="-122"/>
                <a:ea typeface="宋体" panose="02010600030101010101" pitchFamily="2" charset="-122"/>
              </a:rPr>
              <a:t>压裂所产生的裂缝以张性震源为主，走滑性质裂缝次之，倾滑型数量最少。压裂裂缝力学属性解析为压裂影响区渗透性评估提供了基础数据，可以作为后续研究区储层物性深度研究的基础。</a:t>
            </a:r>
            <a:endParaRPr lang="zh-CN" altLang="en-US" sz="1600" dirty="0">
              <a:latin typeface="宋体" panose="02010600030101010101" pitchFamily="2" charset="-122"/>
              <a:ea typeface="宋体" panose="02010600030101010101" pitchFamily="2" charset="-122"/>
            </a:endParaRPr>
          </a:p>
        </p:txBody>
      </p:sp>
      <p:pic>
        <p:nvPicPr>
          <p:cNvPr id="4" name="内容占位符 3" descr="_全部"/>
          <p:cNvPicPr>
            <a:picLocks noChangeAspect="1"/>
          </p:cNvPicPr>
          <p:nvPr>
            <p:ph idx="1"/>
          </p:nvPr>
        </p:nvPicPr>
        <p:blipFill>
          <a:blip r:embed="rId4"/>
          <a:stretch>
            <a:fillRect/>
          </a:stretch>
        </p:blipFill>
        <p:spPr>
          <a:xfrm>
            <a:off x="467360" y="1196975"/>
            <a:ext cx="4204335" cy="3814445"/>
          </a:xfrm>
          <a:prstGeom prst="rect">
            <a:avLst/>
          </a:prstGeom>
        </p:spPr>
      </p:pic>
      <p:pic>
        <p:nvPicPr>
          <p:cNvPr id="5" name="图片 4" descr="_张性"/>
          <p:cNvPicPr>
            <a:picLocks noChangeAspect="1"/>
          </p:cNvPicPr>
          <p:nvPr/>
        </p:nvPicPr>
        <p:blipFill>
          <a:blip r:embed="rId5"/>
          <a:stretch>
            <a:fillRect/>
          </a:stretch>
        </p:blipFill>
        <p:spPr>
          <a:xfrm>
            <a:off x="4284345" y="1196975"/>
            <a:ext cx="4231640" cy="383921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custDataLst>
              <p:tags r:id="rId2"/>
            </p:custDataLst>
          </p:nvPr>
        </p:nvSpPr>
        <p:spPr>
          <a:xfrm>
            <a:off x="1691640" y="5310505"/>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顷</a:t>
            </a: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滑震源分布图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custDataLst>
              <p:tags r:id="rId3"/>
            </p:custDataLst>
          </p:nvPr>
        </p:nvSpPr>
        <p:spPr>
          <a:xfrm>
            <a:off x="5702300" y="5229225"/>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走滑震源分布图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pic>
        <p:nvPicPr>
          <p:cNvPr id="5" name="内容占位符 4" descr="_倾滑"/>
          <p:cNvPicPr>
            <a:picLocks noChangeAspect="1"/>
          </p:cNvPicPr>
          <p:nvPr>
            <p:ph idx="1"/>
          </p:nvPr>
        </p:nvPicPr>
        <p:blipFill>
          <a:blip r:embed="rId4"/>
          <a:stretch>
            <a:fillRect/>
          </a:stretch>
        </p:blipFill>
        <p:spPr>
          <a:xfrm>
            <a:off x="395605" y="1280795"/>
            <a:ext cx="4149090" cy="3763645"/>
          </a:xfrm>
          <a:prstGeom prst="rect">
            <a:avLst/>
          </a:prstGeom>
        </p:spPr>
      </p:pic>
      <p:pic>
        <p:nvPicPr>
          <p:cNvPr id="6" name="图片 5" descr="_剪切"/>
          <p:cNvPicPr>
            <a:picLocks noChangeAspect="1"/>
          </p:cNvPicPr>
          <p:nvPr/>
        </p:nvPicPr>
        <p:blipFill>
          <a:blip r:embed="rId5"/>
          <a:stretch>
            <a:fillRect/>
          </a:stretch>
        </p:blipFill>
        <p:spPr>
          <a:xfrm>
            <a:off x="4427855" y="1268730"/>
            <a:ext cx="4144645" cy="376110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文本框 4"/>
          <p:cNvSpPr txBox="1"/>
          <p:nvPr/>
        </p:nvSpPr>
        <p:spPr>
          <a:xfrm>
            <a:off x="3491865" y="5877560"/>
            <a:ext cx="1805940" cy="275590"/>
          </a:xfrm>
          <a:prstGeom prst="rect">
            <a:avLst/>
          </a:prstGeom>
          <a:noFill/>
          <a:ln w="9525">
            <a:noFill/>
          </a:ln>
        </p:spPr>
        <p:txBody>
          <a:bodyPr wrap="square" anchor="t" anchorCtr="0">
            <a:spAutoFit/>
          </a:bodyPr>
          <a:lstStyle/>
          <a:p>
            <a:r>
              <a:rPr lang="zh-CN" altLang="zh-CN" sz="1200">
                <a:latin typeface="Arial" panose="020B0604020202020204" pitchFamily="34" charset="0"/>
                <a:ea typeface="黑体" panose="02010609060101010101" pitchFamily="49" charset="-122"/>
              </a:rPr>
              <a:t>压裂裂缝SRV体积图</a:t>
            </a:r>
            <a:endParaRPr lang="zh-CN" altLang="zh-CN" sz="1200">
              <a:latin typeface="Arial" panose="020B0604020202020204" pitchFamily="34" charset="0"/>
              <a:ea typeface="黑体" panose="02010609060101010101" pitchFamily="49" charset="-122"/>
            </a:endParaRPr>
          </a:p>
        </p:txBody>
      </p:sp>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pic>
        <p:nvPicPr>
          <p:cNvPr id="3" name="图片 2" descr="2045877"/>
          <p:cNvPicPr>
            <a:picLocks noChangeAspect="1"/>
          </p:cNvPicPr>
          <p:nvPr/>
        </p:nvPicPr>
        <p:blipFill>
          <a:blip r:embed="rId2"/>
          <a:srcRect t="3564"/>
          <a:stretch>
            <a:fillRect/>
          </a:stretch>
        </p:blipFill>
        <p:spPr>
          <a:xfrm>
            <a:off x="1764030" y="1290955"/>
            <a:ext cx="5050790" cy="450215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文本框 4"/>
          <p:cNvSpPr txBox="1"/>
          <p:nvPr/>
        </p:nvSpPr>
        <p:spPr>
          <a:xfrm>
            <a:off x="3275965" y="5617845"/>
            <a:ext cx="2689860" cy="275590"/>
          </a:xfrm>
          <a:prstGeom prst="rect">
            <a:avLst/>
          </a:prstGeom>
          <a:noFill/>
          <a:ln w="9525">
            <a:noFill/>
          </a:ln>
        </p:spPr>
        <p:txBody>
          <a:bodyPr wrap="square" anchor="t" anchorCtr="0">
            <a:spAutoFit/>
          </a:bodyPr>
          <a:lstStyle/>
          <a:p>
            <a:r>
              <a:rPr lang="zh-CN" altLang="zh-CN" sz="1200">
                <a:latin typeface="Arial" panose="020B0604020202020204" pitchFamily="34" charset="0"/>
                <a:ea typeface="黑体" panose="02010609060101010101" pitchFamily="49" charset="-122"/>
              </a:rPr>
              <a:t>压裂施工曲线与微震事件频度对比图</a:t>
            </a:r>
            <a:endParaRPr lang="zh-CN" altLang="zh-CN" sz="1200">
              <a:latin typeface="Arial" panose="020B0604020202020204" pitchFamily="34" charset="0"/>
              <a:ea typeface="黑体" panose="02010609060101010101" pitchFamily="49" charset="-122"/>
            </a:endParaRPr>
          </a:p>
        </p:txBody>
      </p:sp>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2147482456"/>
          <p:cNvPicPr>
            <a:picLocks noChangeAspect="1"/>
          </p:cNvPicPr>
          <p:nvPr/>
        </p:nvPicPr>
        <p:blipFill>
          <a:blip r:embed="rId2"/>
          <a:stretch>
            <a:fillRect/>
          </a:stretch>
        </p:blipFill>
        <p:spPr>
          <a:xfrm>
            <a:off x="1475740" y="1484630"/>
            <a:ext cx="6519545" cy="4062730"/>
          </a:xfrm>
          <a:prstGeom prst="rect">
            <a:avLst/>
          </a:prstGeom>
          <a:noFill/>
          <a:ln w="9525">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内容占位符 2"/>
          <p:cNvSpPr>
            <a:spLocks noGrp="1"/>
          </p:cNvSpPr>
          <p:nvPr>
            <p:ph idx="1"/>
          </p:nvPr>
        </p:nvSpPr>
        <p:spPr>
          <a:xfrm>
            <a:off x="457200" y="1485900"/>
            <a:ext cx="8229600" cy="4761230"/>
          </a:xfrm>
        </p:spPr>
        <p:txBody>
          <a:bodyPr wrap="square" lIns="91440" tIns="45720" rIns="91440" bIns="45720" anchor="t" anchorCtr="0"/>
          <a:lstStyle/>
          <a:p>
            <a:pPr eaLnBrk="1" hangingPunct="1">
              <a:lnSpc>
                <a:spcPct val="150000"/>
              </a:lnSpc>
            </a:pPr>
            <a:r>
              <a:rPr lang="zh-CN" altLang="en-US" sz="1800" b="1">
                <a:ln>
                  <a:noFill/>
                </a:ln>
                <a:effectLst/>
                <a:uLnTx/>
                <a:uFillTx/>
              </a:rPr>
              <a:t>在常规油气储层中，裂缝半长和裂缝导流能力是反映储层改造效果的关键参数，但对于基质渗透率极低的油气储层，有效的泄流范围只在裂缝延伸的范围内，这个通过压裂改造形成的有限的裂缝沟通范围就是储层改造体积SRV。储层改造体积SRV与体积压裂效果密切相关，现场实践和研究结果表明，储层改造体积越大，增产效果越明显，因此，储层改造体积SRV是评价体积压裂改造程度的一个重要参数。</a:t>
            </a:r>
            <a:endParaRPr lang="zh-CN" altLang="en-US" sz="1800" b="1">
              <a:ln>
                <a:noFill/>
              </a:ln>
              <a:effectLst/>
              <a:uLnTx/>
              <a:uFillTx/>
            </a:endParaRPr>
          </a:p>
          <a:p>
            <a:pPr eaLnBrk="1" hangingPunct="1">
              <a:lnSpc>
                <a:spcPct val="150000"/>
              </a:lnSpc>
            </a:pPr>
            <a:r>
              <a:rPr lang="zh-CN" altLang="en-US" sz="1800" b="1">
                <a:ln>
                  <a:noFill/>
                </a:ln>
                <a:effectLst/>
                <a:uLnTx/>
                <a:uFillTx/>
              </a:rPr>
              <a:t>以430井压裂微地震监测到的人工裂缝参数及裂缝尺度为基础，基于连续裂缝网络模型，用多条包络线连接储层改造区域边界处的已连通的微地震事件点，将所有的事件点包裹在一个多面体中，然后基于不同裂缝属性对渗透性的贡献权重，计算出多面体的体积，即压裂监测SRV储层改造体积为2</a:t>
            </a:r>
            <a:r>
              <a:rPr lang="en-US" altLang="zh-CN" sz="1800" b="1">
                <a:ln>
                  <a:noFill/>
                </a:ln>
                <a:effectLst/>
                <a:uLnTx/>
                <a:uFillTx/>
              </a:rPr>
              <a:t>045877m³</a:t>
            </a:r>
            <a:r>
              <a:rPr lang="zh-CN" altLang="en-US" sz="1800" b="1">
                <a:ln>
                  <a:noFill/>
                </a:ln>
                <a:effectLst/>
                <a:uLnTx/>
                <a:uFillTx/>
              </a:rPr>
              <a:t>。</a:t>
            </a:r>
            <a:endParaRPr lang="zh-CN" altLang="en-US" sz="1800" b="1">
              <a:ln>
                <a:noFill/>
              </a:ln>
              <a:effectLst/>
              <a:uLnTx/>
              <a:uFillTx/>
            </a:endParaRPr>
          </a:p>
          <a:p>
            <a:pPr eaLnBrk="1" hangingPunct="1"/>
            <a:endParaRPr lang="zh-CN" altLang="en-US" sz="1600" dirty="0"/>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sym typeface="+mn-ea"/>
              </a:rPr>
              <a:t>430井微地震监测总结</a:t>
            </a:r>
            <a:r>
              <a:rPr lang="zh-CN" altLang="en-US" sz="3600" b="1" dirty="0">
                <a:latin typeface="黑体" panose="02010609060101010101" pitchFamily="49" charset="-122"/>
                <a:ea typeface="黑体" panose="02010609060101010101" pitchFamily="49" charset="-122"/>
              </a:rPr>
              <a:t> </a:t>
            </a:r>
            <a:endParaRPr lang="zh-CN" altLang="en-US" sz="3600" b="1" dirty="0">
              <a:latin typeface="黑体" panose="02010609060101010101" pitchFamily="49" charset="-122"/>
              <a:ea typeface="黑体" panose="02010609060101010101" pitchFamily="49"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430井微地震监测</a:t>
            </a:r>
            <a:r>
              <a:rPr lang="zh-CN" altLang="en-US" sz="3600" b="1" dirty="0">
                <a:latin typeface="黑体" panose="02010609060101010101" pitchFamily="49" charset="-122"/>
                <a:ea typeface="黑体" panose="02010609060101010101" pitchFamily="49" charset="-122"/>
                <a:sym typeface="+mn-ea"/>
              </a:rPr>
              <a:t>总结</a:t>
            </a:r>
            <a:r>
              <a:rPr lang="zh-CN" altLang="en-US" sz="3600" b="1" dirty="0">
                <a:latin typeface="黑体" panose="02010609060101010101" pitchFamily="49" charset="-122"/>
                <a:ea typeface="黑体" panose="02010609060101010101" pitchFamily="49" charset="-122"/>
              </a:rPr>
              <a:t>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nvSpPr>
        <p:spPr>
          <a:xfrm>
            <a:off x="2771775" y="2060575"/>
            <a:ext cx="3162935" cy="275590"/>
          </a:xfrm>
          <a:prstGeom prst="rect">
            <a:avLst/>
          </a:prstGeom>
          <a:noFill/>
          <a:ln w="9525">
            <a:noFill/>
          </a:ln>
        </p:spPr>
        <p:txBody>
          <a:bodyPr wrap="square">
            <a:spAutoFit/>
          </a:bodyPr>
          <a:p>
            <a:pPr indent="127000" algn="ctr"/>
            <a:r>
              <a:rPr lang="zh-CN" altLang="zh-CN" sz="1200">
                <a:ea typeface="黑体" panose="02010609060101010101" pitchFamily="49" charset="-122"/>
              </a:rPr>
              <a:t>人工裂缝方位走向表</a:t>
            </a:r>
            <a:endParaRPr lang="zh-CN" altLang="en-US" sz="1800">
              <a:ea typeface="宋体" panose="02010600030101010101" pitchFamily="2" charset="-122"/>
            </a:endParaRPr>
          </a:p>
        </p:txBody>
      </p:sp>
      <p:sp>
        <p:nvSpPr>
          <p:cNvPr id="5" name="文本框 4"/>
          <p:cNvSpPr txBox="1"/>
          <p:nvPr/>
        </p:nvSpPr>
        <p:spPr>
          <a:xfrm>
            <a:off x="2771775" y="3860800"/>
            <a:ext cx="3162935" cy="275590"/>
          </a:xfrm>
          <a:prstGeom prst="rect">
            <a:avLst/>
          </a:prstGeom>
          <a:noFill/>
          <a:ln w="9525">
            <a:noFill/>
          </a:ln>
        </p:spPr>
        <p:txBody>
          <a:bodyPr wrap="square">
            <a:spAutoFit/>
          </a:bodyPr>
          <a:p>
            <a:pPr indent="127000" algn="ctr"/>
            <a:r>
              <a:rPr lang="zh-CN" altLang="zh-CN" sz="1200">
                <a:ea typeface="黑体" panose="02010609060101010101" pitchFamily="49" charset="-122"/>
              </a:rPr>
              <a:t>人工裂缝参数及裂缝尺度表</a:t>
            </a:r>
            <a:endParaRPr lang="zh-CN" altLang="en-US" sz="1800">
              <a:ea typeface="宋体" panose="02010600030101010101" pitchFamily="2" charset="-122"/>
            </a:endParaRPr>
          </a:p>
        </p:txBody>
      </p:sp>
      <p:graphicFrame>
        <p:nvGraphicFramePr>
          <p:cNvPr id="3" name="表格 2"/>
          <p:cNvGraphicFramePr/>
          <p:nvPr>
            <p:custDataLst>
              <p:tags r:id="rId2"/>
            </p:custDataLst>
          </p:nvPr>
        </p:nvGraphicFramePr>
        <p:xfrm>
          <a:off x="1043940" y="2447290"/>
          <a:ext cx="6805295" cy="1013460"/>
        </p:xfrm>
        <a:graphic>
          <a:graphicData uri="http://schemas.openxmlformats.org/drawingml/2006/table">
            <a:tbl>
              <a:tblPr/>
              <a:tblGrid>
                <a:gridCol w="1252855"/>
                <a:gridCol w="838835"/>
                <a:gridCol w="704850"/>
                <a:gridCol w="1078865"/>
                <a:gridCol w="1527810"/>
                <a:gridCol w="1402080"/>
              </a:tblGrid>
              <a:tr h="480695">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统计方位(°)</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倾角(°)</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倾向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主缝走向（°）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支缝走向（°）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endParaRPr lang="en-US" sz="1200">
                        <a:latin typeface="宋体" panose="02010600030101010101" pitchFamily="2" charset="-122"/>
                        <a:ea typeface="宋体" panose="02010600030101010101" pitchFamily="2" charset="-122"/>
                        <a:cs typeface="宋体" panose="02010600030101010101" pitchFamily="2" charset="-122"/>
                      </a:endParaRPr>
                    </a:p>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储层改造体积SRV（m3）</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32765">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NE85.7</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3</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NW</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NE74</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NE26</a:t>
                      </a:r>
                      <a:r>
                        <a:rPr lang="zh-CN" altLang="en-US" sz="1200">
                          <a:latin typeface="宋体" panose="02010600030101010101" pitchFamily="2" charset="-122"/>
                          <a:ea typeface="宋体" panose="02010600030101010101" pitchFamily="2" charset="-122"/>
                          <a:cs typeface="宋体" panose="02010600030101010101" pitchFamily="2" charset="-122"/>
                        </a:rPr>
                        <a:t>、</a:t>
                      </a:r>
                      <a:r>
                        <a:rPr lang="en-US" sz="1200">
                          <a:latin typeface="宋体" panose="02010600030101010101" pitchFamily="2" charset="-122"/>
                          <a:ea typeface="宋体" panose="02010600030101010101" pitchFamily="2" charset="-122"/>
                          <a:cs typeface="宋体" panose="02010600030101010101" pitchFamily="2" charset="-122"/>
                        </a:rPr>
                        <a:t>NW41</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2045877</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graphicFrame>
        <p:nvGraphicFramePr>
          <p:cNvPr id="4" name="表格 3"/>
          <p:cNvGraphicFramePr/>
          <p:nvPr>
            <p:custDataLst>
              <p:tags r:id="rId3"/>
            </p:custDataLst>
          </p:nvPr>
        </p:nvGraphicFramePr>
        <p:xfrm>
          <a:off x="1040130" y="4211955"/>
          <a:ext cx="6809740" cy="1420495"/>
        </p:xfrm>
        <a:graphic>
          <a:graphicData uri="http://schemas.openxmlformats.org/drawingml/2006/table">
            <a:tbl>
              <a:tblPr/>
              <a:tblGrid>
                <a:gridCol w="882015"/>
                <a:gridCol w="821055"/>
                <a:gridCol w="819785"/>
                <a:gridCol w="821055"/>
                <a:gridCol w="735330"/>
                <a:gridCol w="923925"/>
                <a:gridCol w="1002665"/>
                <a:gridCol w="803910"/>
              </a:tblGrid>
              <a:tr h="681990">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西翼裂缝长度（m）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东翼裂缝长度（m）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上侧裂缝宽度（m）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下侧裂缝宽度（m）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裂缝高度（m）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zh-CN" altLang="en-US" sz="1200">
                          <a:latin typeface="宋体" panose="02010600030101010101" pitchFamily="2" charset="-122"/>
                          <a:ea typeface="宋体" panose="02010600030101010101" pitchFamily="2" charset="-122"/>
                          <a:cs typeface="宋体" panose="02010600030101010101" pitchFamily="2" charset="-122"/>
                        </a:rPr>
                        <a:t>过</a:t>
                      </a:r>
                      <a:r>
                        <a:rPr lang="en-US" sz="1200">
                          <a:latin typeface="宋体" panose="02010600030101010101" pitchFamily="2" charset="-122"/>
                          <a:ea typeface="宋体" panose="02010600030101010101" pitchFamily="2" charset="-122"/>
                          <a:cs typeface="宋体" panose="02010600030101010101" pitchFamily="2" charset="-122"/>
                        </a:rPr>
                        <a:t>井裂缝方向（°）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不过井裂缝方位(°)</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近井裂缝方向（°）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738505">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214.5</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211.7</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57.8</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50.6</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30.4</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NE53</a:t>
                      </a:r>
                      <a:r>
                        <a:rPr lang="zh-CN" altLang="en-US" sz="1200">
                          <a:latin typeface="宋体" panose="02010600030101010101" pitchFamily="2" charset="-122"/>
                          <a:ea typeface="宋体" panose="02010600030101010101" pitchFamily="2" charset="-122"/>
                          <a:cs typeface="宋体" panose="02010600030101010101" pitchFamily="2" charset="-122"/>
                        </a:rPr>
                        <a:t>、</a:t>
                      </a:r>
                      <a:r>
                        <a:rPr lang="en-US" sz="1200">
                          <a:latin typeface="宋体" panose="02010600030101010101" pitchFamily="2" charset="-122"/>
                          <a:ea typeface="宋体" panose="02010600030101010101" pitchFamily="2" charset="-122"/>
                          <a:cs typeface="宋体" panose="02010600030101010101" pitchFamily="2" charset="-122"/>
                        </a:rPr>
                        <a:t>NW72</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NE49、NE64</a:t>
                      </a:r>
                      <a:r>
                        <a:rPr lang="zh-CN" altLang="en-US" sz="1200">
                          <a:latin typeface="宋体" panose="02010600030101010101" pitchFamily="2" charset="-122"/>
                          <a:ea typeface="宋体" panose="02010600030101010101" pitchFamily="2" charset="-122"/>
                          <a:cs typeface="宋体" panose="02010600030101010101" pitchFamily="2" charset="-122"/>
                        </a:rPr>
                        <a:t>、</a:t>
                      </a:r>
                      <a:r>
                        <a:rPr lang="en-US" sz="1200">
                          <a:latin typeface="宋体" panose="02010600030101010101" pitchFamily="2" charset="-122"/>
                          <a:ea typeface="宋体" panose="02010600030101010101" pitchFamily="2" charset="-122"/>
                          <a:cs typeface="宋体" panose="02010600030101010101" pitchFamily="2" charset="-122"/>
                        </a:rPr>
                        <a:t>NW3、NW80</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NE15-30</a:t>
                      </a:r>
                      <a:r>
                        <a:rPr lang="zh-CN" altLang="en-US" sz="1200">
                          <a:latin typeface="宋体" panose="02010600030101010101" pitchFamily="2" charset="-122"/>
                          <a:ea typeface="宋体" panose="02010600030101010101" pitchFamily="2" charset="-122"/>
                          <a:cs typeface="宋体" panose="02010600030101010101" pitchFamily="2" charset="-122"/>
                        </a:rPr>
                        <a:t>、</a:t>
                      </a:r>
                      <a:r>
                        <a:rPr lang="en-US" sz="1200">
                          <a:latin typeface="宋体" panose="02010600030101010101" pitchFamily="2" charset="-122"/>
                          <a:ea typeface="宋体" panose="02010600030101010101" pitchFamily="2" charset="-122"/>
                          <a:cs typeface="宋体" panose="02010600030101010101" pitchFamily="2" charset="-122"/>
                        </a:rPr>
                        <a:t>NW50-70</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430井微地震监测</a:t>
            </a:r>
            <a:r>
              <a:rPr lang="zh-CN" altLang="en-US" sz="3600" b="1" dirty="0">
                <a:latin typeface="黑体" panose="02010609060101010101" pitchFamily="49" charset="-122"/>
                <a:ea typeface="黑体" panose="02010609060101010101" pitchFamily="49" charset="-122"/>
                <a:sym typeface="+mn-ea"/>
              </a:rPr>
              <a:t>总结</a:t>
            </a:r>
            <a:r>
              <a:rPr lang="zh-CN" altLang="en-US" sz="3600" b="1" dirty="0">
                <a:latin typeface="黑体" panose="02010609060101010101" pitchFamily="49" charset="-122"/>
                <a:ea typeface="黑体" panose="02010609060101010101" pitchFamily="49" charset="-122"/>
              </a:rPr>
              <a:t> </a:t>
            </a:r>
            <a:endParaRPr lang="zh-CN" altLang="en-US" sz="3600" b="1" dirty="0">
              <a:latin typeface="黑体" panose="02010609060101010101" pitchFamily="49" charset="-122"/>
              <a:ea typeface="黑体" panose="02010609060101010101" pitchFamily="49" charset="-122"/>
            </a:endParaRPr>
          </a:p>
        </p:txBody>
      </p:sp>
      <p:sp>
        <p:nvSpPr>
          <p:cNvPr id="2" name="文本框 1"/>
          <p:cNvSpPr txBox="1"/>
          <p:nvPr/>
        </p:nvSpPr>
        <p:spPr>
          <a:xfrm>
            <a:off x="827405" y="1340485"/>
            <a:ext cx="7798435" cy="4661535"/>
          </a:xfrm>
          <a:prstGeom prst="rect">
            <a:avLst/>
          </a:prstGeom>
          <a:noFill/>
          <a:ln w="9525">
            <a:noFill/>
          </a:ln>
        </p:spPr>
        <p:txBody>
          <a:bodyPr wrap="square">
            <a:spAutoFit/>
          </a:bodyPr>
          <a:p>
            <a:pPr marL="285750" indent="-285750">
              <a:lnSpc>
                <a:spcPct val="150000"/>
              </a:lnSpc>
              <a:buFont typeface="Wingdings" panose="05000000000000000000" charset="0"/>
              <a:buChar char="Ø"/>
            </a:pPr>
            <a:r>
              <a:rPr sz="1800"/>
              <a:t>水力压裂产生了多条不过井裂缝，裂缝方位为NE49°、NE64°、NW3°和NW80°。不过井斜切裂隙的存在是压裂影响区渗透性的重要贡献者</a:t>
            </a:r>
            <a:r>
              <a:rPr lang="zh-CN" sz="1800"/>
              <a:t>。</a:t>
            </a:r>
            <a:endParaRPr sz="1800"/>
          </a:p>
          <a:p>
            <a:pPr marL="285750" indent="-285750">
              <a:lnSpc>
                <a:spcPct val="150000"/>
              </a:lnSpc>
              <a:buFont typeface="Wingdings" panose="05000000000000000000" charset="0"/>
              <a:buChar char="Ø"/>
            </a:pPr>
            <a:r>
              <a:rPr sz="1800"/>
              <a:t>根据微地震诱发信号，绘出了近井地带可能存在的原生裂隙，近井裂隙走向约为NE15-30°，NW50-70°。NE向裂缝占据优势地位。</a:t>
            </a:r>
            <a:endParaRPr sz="1800"/>
          </a:p>
          <a:p>
            <a:pPr marL="285750" indent="-285750">
              <a:lnSpc>
                <a:spcPct val="150000"/>
              </a:lnSpc>
              <a:buFont typeface="Wingdings" panose="05000000000000000000" charset="0"/>
              <a:buChar char="Ø"/>
            </a:pPr>
            <a:r>
              <a:rPr sz="1800"/>
              <a:t>由微地震时间-频度图可以看到，在时间进程上，微地震分布可以分为初始破裂，正常施工，关井三簇，破裂时微地震破裂过程明显；关井时微地震频度较低，关井过程顺利。</a:t>
            </a:r>
            <a:endParaRPr sz="1800"/>
          </a:p>
          <a:p>
            <a:pPr marL="285750" indent="-285750">
              <a:lnSpc>
                <a:spcPct val="150000"/>
              </a:lnSpc>
              <a:buFont typeface="Wingdings" panose="05000000000000000000" charset="0"/>
              <a:buChar char="Ø"/>
            </a:pPr>
            <a:r>
              <a:rPr sz="1800"/>
              <a:t>人工裂缝以张性震源为主，压裂效果较好；裂缝方位及分布可能受到区域应力作用及原地构造影响，整体裂缝方向沿着北东东向。形成较宽的裂缝展布，利于油田开采</a:t>
            </a:r>
            <a:r>
              <a:rPr lang="zh-CN" altLang="en-US" sz="1800">
                <a:ea typeface="宋体" panose="02010600030101010101" pitchFamily="2" charset="-122"/>
              </a:rPr>
              <a:t>。</a:t>
            </a:r>
            <a:endParaRPr lang="zh-CN" altLang="en-US" sz="1800">
              <a:ea typeface="宋体" panose="02010600030101010101" pitchFamily="2"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430井监测认识及建议</a:t>
            </a:r>
            <a:endParaRPr lang="zh-CN" altLang="en-US" sz="3600" b="1" dirty="0">
              <a:latin typeface="黑体" panose="02010609060101010101" pitchFamily="49" charset="-122"/>
              <a:ea typeface="黑体" panose="02010609060101010101" pitchFamily="49" charset="-122"/>
            </a:endParaRPr>
          </a:p>
        </p:txBody>
      </p:sp>
      <p:sp>
        <p:nvSpPr>
          <p:cNvPr id="2" name="文本框 1"/>
          <p:cNvSpPr txBox="1"/>
          <p:nvPr/>
        </p:nvSpPr>
        <p:spPr>
          <a:xfrm>
            <a:off x="827405" y="1340485"/>
            <a:ext cx="7798435" cy="2999740"/>
          </a:xfrm>
          <a:prstGeom prst="rect">
            <a:avLst/>
          </a:prstGeom>
          <a:noFill/>
          <a:ln w="9525">
            <a:noFill/>
          </a:ln>
        </p:spPr>
        <p:txBody>
          <a:bodyPr wrap="square">
            <a:spAutoFit/>
          </a:bodyPr>
          <a:p>
            <a:pPr marL="285750" indent="-285750">
              <a:lnSpc>
                <a:spcPct val="150000"/>
              </a:lnSpc>
              <a:buFont typeface="Wingdings" panose="05000000000000000000" charset="0"/>
              <a:buChar char="Ø"/>
            </a:pPr>
            <a:r>
              <a:rPr lang="zh-CN" altLang="en-US" sz="1800">
                <a:sym typeface="+mn-ea"/>
              </a:rPr>
              <a:t>人工裂缝以张性震源为主，压裂效果较好</a:t>
            </a:r>
            <a:r>
              <a:rPr lang="zh-CN" altLang="en-US" sz="1800">
                <a:solidFill>
                  <a:srgbClr val="FF0000"/>
                </a:solidFill>
                <a:sym typeface="+mn-ea"/>
              </a:rPr>
              <a:t>（表明压裂形成的新裂缝较多）</a:t>
            </a:r>
            <a:r>
              <a:rPr lang="zh-CN" altLang="en-US" sz="1800">
                <a:sym typeface="+mn-ea"/>
              </a:rPr>
              <a:t>。</a:t>
            </a:r>
            <a:endParaRPr sz="1800"/>
          </a:p>
          <a:p>
            <a:pPr marL="285750" indent="-285750">
              <a:lnSpc>
                <a:spcPct val="150000"/>
              </a:lnSpc>
              <a:buFont typeface="Wingdings" panose="05000000000000000000" charset="0"/>
              <a:buChar char="Ø"/>
            </a:pPr>
            <a:r>
              <a:rPr sz="1800">
                <a:sym typeface="+mn-ea"/>
              </a:rPr>
              <a:t>裂缝方位及分布可能受到区域应力作用及原地构造影响，整体裂缝方向沿着北</a:t>
            </a:r>
            <a:r>
              <a:rPr lang="zh-CN" sz="1800">
                <a:sym typeface="+mn-ea"/>
              </a:rPr>
              <a:t>东</a:t>
            </a:r>
            <a:r>
              <a:rPr sz="1800">
                <a:sym typeface="+mn-ea"/>
              </a:rPr>
              <a:t>向，出现北</a:t>
            </a:r>
            <a:r>
              <a:rPr lang="zh-CN" sz="1800">
                <a:sym typeface="+mn-ea"/>
              </a:rPr>
              <a:t>北</a:t>
            </a:r>
            <a:r>
              <a:rPr sz="1800">
                <a:sym typeface="+mn-ea"/>
              </a:rPr>
              <a:t>东</a:t>
            </a:r>
            <a:r>
              <a:rPr lang="zh-CN" sz="1800">
                <a:sym typeface="+mn-ea"/>
              </a:rPr>
              <a:t>、北西</a:t>
            </a:r>
            <a:r>
              <a:rPr sz="1800">
                <a:sym typeface="+mn-ea"/>
              </a:rPr>
              <a:t>方向支裂缝。建议井网布置时，北</a:t>
            </a:r>
            <a:r>
              <a:rPr lang="zh-CN" sz="1800">
                <a:sym typeface="+mn-ea"/>
              </a:rPr>
              <a:t>东</a:t>
            </a:r>
            <a:r>
              <a:rPr sz="1800">
                <a:sym typeface="+mn-ea"/>
              </a:rPr>
              <a:t>方向采用较大的井距</a:t>
            </a:r>
            <a:r>
              <a:rPr sz="1800"/>
              <a:t>。</a:t>
            </a:r>
            <a:endParaRPr sz="1800"/>
          </a:p>
          <a:p>
            <a:pPr marL="285750" indent="-285750">
              <a:lnSpc>
                <a:spcPct val="150000"/>
              </a:lnSpc>
              <a:buFont typeface="Wingdings" panose="05000000000000000000" charset="0"/>
              <a:buChar char="Ø"/>
            </a:pPr>
            <a:r>
              <a:rPr sz="1800"/>
              <a:t>在</a:t>
            </a:r>
            <a:r>
              <a:rPr lang="zh-CN" sz="1800"/>
              <a:t>北东东</a:t>
            </a:r>
            <a:r>
              <a:rPr sz="1800"/>
              <a:t>方向采用较大的井距，以适应裂缝方向及分布的影响。</a:t>
            </a:r>
            <a:endParaRPr sz="1800"/>
          </a:p>
          <a:p>
            <a:pPr marL="285750" indent="-285750">
              <a:lnSpc>
                <a:spcPct val="150000"/>
              </a:lnSpc>
              <a:buFont typeface="Wingdings" panose="05000000000000000000" charset="0"/>
              <a:buChar char="Ø"/>
            </a:pPr>
            <a:r>
              <a:rPr sz="1800"/>
              <a:t>考虑裂缝方向对油田开采的影响，调整新井的布置，确保最大程度地利用裂缝的展布，提高油田开采效率。</a:t>
            </a:r>
            <a:endParaRPr sz="18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247井微地震监测结果 </a:t>
            </a:r>
            <a:endParaRPr lang="zh-CN" altLang="en-US" sz="3600" b="1" dirty="0">
              <a:latin typeface="黑体" panose="02010609060101010101" pitchFamily="49" charset="-122"/>
              <a:ea typeface="黑体" panose="02010609060101010101" pitchFamily="49" charset="-122"/>
            </a:endParaRPr>
          </a:p>
        </p:txBody>
      </p:sp>
      <p:graphicFrame>
        <p:nvGraphicFramePr>
          <p:cNvPr id="3" name="表格 2"/>
          <p:cNvGraphicFramePr/>
          <p:nvPr>
            <p:custDataLst>
              <p:tags r:id="rId2"/>
            </p:custDataLst>
          </p:nvPr>
        </p:nvGraphicFramePr>
        <p:xfrm>
          <a:off x="964565" y="2102485"/>
          <a:ext cx="7073900" cy="2880995"/>
        </p:xfrm>
        <a:graphic>
          <a:graphicData uri="http://schemas.openxmlformats.org/drawingml/2006/table">
            <a:tbl>
              <a:tblPr/>
              <a:tblGrid>
                <a:gridCol w="1275715"/>
                <a:gridCol w="2133600"/>
                <a:gridCol w="1660525"/>
                <a:gridCol w="2004060"/>
              </a:tblGrid>
              <a:tr h="473075">
                <a:tc>
                  <a:txBody>
                    <a:bodyPr/>
                    <a:p>
                      <a:pPr algn="ctr">
                        <a:buNone/>
                      </a:pPr>
                      <a:r>
                        <a:rPr lang="en-US" sz="1400">
                          <a:latin typeface="Times New Roman" panose="02020603050405020304" pitchFamily="18" charset="0"/>
                          <a:cs typeface="Times New Roman" panose="02020603050405020304" pitchFamily="18" charset="0"/>
                        </a:rPr>
                        <a:t>井名</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algn="ctr">
                        <a:buNone/>
                      </a:pPr>
                      <a:r>
                        <a:rPr lang="en-US" sz="1400">
                          <a:latin typeface="+mj-lt"/>
                          <a:ea typeface="宋体" panose="02010600030101010101" pitchFamily="2" charset="-122"/>
                          <a:cs typeface="+mj-lt"/>
                        </a:rPr>
                        <a:t>247</a:t>
                      </a:r>
                      <a:r>
                        <a:rPr lang="en-US" sz="1400">
                          <a:latin typeface="宋体" panose="02010600030101010101" pitchFamily="2" charset="-122"/>
                          <a:ea typeface="宋体" panose="02010600030101010101" pitchFamily="2" charset="-122"/>
                          <a:cs typeface="宋体" panose="02010600030101010101" pitchFamily="2" charset="-122"/>
                        </a:rPr>
                        <a:t>井</a:t>
                      </a: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73075">
                <a:tc>
                  <a:txBody>
                    <a:bodyPr/>
                    <a:p>
                      <a:pPr algn="ctr">
                        <a:buNone/>
                      </a:pPr>
                      <a:r>
                        <a:rPr lang="en-US" sz="1400">
                          <a:latin typeface="宋体" panose="02010600030101010101" pitchFamily="2" charset="-122"/>
                          <a:ea typeface="宋体" panose="02010600030101010101" pitchFamily="2" charset="-122"/>
                          <a:cs typeface="宋体" panose="02010600030101010101" pitchFamily="2" charset="-122"/>
                        </a:rPr>
                        <a:t>地理位置</a:t>
                      </a: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algn="ctr">
                        <a:buNone/>
                      </a:pP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74345">
                <a:tc>
                  <a:txBody>
                    <a:bodyPr/>
                    <a:p>
                      <a:pPr algn="ctr">
                        <a:buNone/>
                      </a:pPr>
                      <a:r>
                        <a:rPr lang="en-US" sz="1400">
                          <a:solidFill>
                            <a:srgbClr val="000000"/>
                          </a:solidFill>
                          <a:latin typeface="Times New Roman" panose="02020603050405020304" pitchFamily="18" charset="0"/>
                          <a:cs typeface="Times New Roman" panose="02020603050405020304" pitchFamily="18" charset="0"/>
                        </a:rPr>
                        <a:t>监测日期</a:t>
                      </a:r>
                      <a:endParaRPr lang="en-US" altLang="en-US" sz="14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t>2024年9月7日</a:t>
                      </a:r>
                      <a:endParaRPr lang="en-US" sz="1400"/>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Times New Roman" panose="02020603050405020304" pitchFamily="18" charset="0"/>
                          <a:cs typeface="Times New Roman" panose="02020603050405020304" pitchFamily="18" charset="0"/>
                        </a:rPr>
                        <a:t>当日天气</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Times New Roman" panose="02020603050405020304" pitchFamily="18" charset="0"/>
                          <a:cs typeface="Times New Roman" panose="02020603050405020304" pitchFamily="18" charset="0"/>
                        </a:rPr>
                        <a:t>晴</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73075">
                <a:tc>
                  <a:txBody>
                    <a:bodyPr/>
                    <a:p>
                      <a:pPr algn="ctr">
                        <a:buNone/>
                      </a:pPr>
                      <a:r>
                        <a:rPr lang="en-US" sz="1400">
                          <a:latin typeface="Times New Roman" panose="02020603050405020304" pitchFamily="18" charset="0"/>
                          <a:cs typeface="Times New Roman" panose="02020603050405020304" pitchFamily="18" charset="0"/>
                        </a:rPr>
                        <a:t>参加人员</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algn="ctr">
                        <a:buNone/>
                      </a:pPr>
                      <a:r>
                        <a:rPr lang="en-US" sz="1400">
                          <a:latin typeface="宋体" panose="02010600030101010101" pitchFamily="2" charset="-122"/>
                          <a:ea typeface="宋体" panose="02010600030101010101" pitchFamily="2" charset="-122"/>
                          <a:cs typeface="宋体" panose="02010600030101010101" pitchFamily="2" charset="-122"/>
                        </a:rPr>
                        <a:t>韩志明  夏提克 哈叶尔汗</a:t>
                      </a:r>
                      <a:endParaRPr 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93395">
                <a:tc>
                  <a:txBody>
                    <a:bodyPr/>
                    <a:p>
                      <a:pPr algn="ctr">
                        <a:buNone/>
                      </a:pPr>
                      <a:r>
                        <a:rPr lang="en-US" sz="1400">
                          <a:latin typeface="Times New Roman" panose="02020603050405020304" pitchFamily="18" charset="0"/>
                          <a:cs typeface="Times New Roman" panose="02020603050405020304" pitchFamily="18" charset="0"/>
                        </a:rPr>
                        <a:t>监测</a:t>
                      </a:r>
                      <a:r>
                        <a:rPr lang="en-US" sz="1400">
                          <a:latin typeface="宋体" panose="02010600030101010101" pitchFamily="2" charset="-122"/>
                          <a:ea typeface="宋体" panose="02010600030101010101" pitchFamily="2" charset="-122"/>
                          <a:cs typeface="宋体" panose="02010600030101010101" pitchFamily="2" charset="-122"/>
                        </a:rPr>
                        <a:t>层段/m</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algn="ctr">
                        <a:lnSpc>
                          <a:spcPct val="100000"/>
                        </a:lnSpc>
                        <a:buClrTx/>
                        <a:buSzTx/>
                        <a:buFontTx/>
                      </a:pPr>
                      <a:r>
                        <a:rPr lang="en-US" sz="1400"/>
                        <a:t>2640.0-2664.0</a:t>
                      </a:r>
                      <a:endParaRPr lang="en-US" sz="1400"/>
                    </a:p>
                  </a:txBody>
                  <a:tcPr marL="68580" marR="68580" marT="0" marB="0"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algn="ctr">
                        <a:lnSpc>
                          <a:spcPct val="100000"/>
                        </a:lnSpc>
                        <a:buClrTx/>
                        <a:buSzTx/>
                        <a:buFontTx/>
                      </a:pPr>
                      <a:r>
                        <a:rPr lang="en-US" sz="1400"/>
                        <a:t>台站数量/台</a:t>
                      </a:r>
                      <a:endParaRPr lang="en-US" sz="1400"/>
                    </a:p>
                  </a:txBody>
                  <a:tcPr marL="68580" marR="68580" marT="0" marB="0"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algn="ctr">
                        <a:lnSpc>
                          <a:spcPct val="100000"/>
                        </a:lnSpc>
                        <a:buClrTx/>
                        <a:buSzTx/>
                        <a:buFontTx/>
                      </a:pPr>
                      <a:r>
                        <a:rPr lang="en-US" sz="1400"/>
                        <a:t>8</a:t>
                      </a:r>
                      <a:endParaRPr lang="en-US" sz="1400"/>
                    </a:p>
                  </a:txBody>
                  <a:tcPr marL="68580" marR="68580" marT="0" marB="0"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4030">
                <a:tc>
                  <a:txBody>
                    <a:bodyPr/>
                    <a:p>
                      <a:pPr algn="ctr">
                        <a:buNone/>
                      </a:pPr>
                      <a:r>
                        <a:rPr lang="en-US" sz="1400">
                          <a:latin typeface="Times New Roman" panose="02020603050405020304" pitchFamily="18" charset="0"/>
                          <a:cs typeface="Times New Roman" panose="02020603050405020304" pitchFamily="18" charset="0"/>
                        </a:rPr>
                        <a:t>监测时间</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algn="ctr">
                        <a:lnSpc>
                          <a:spcPct val="100000"/>
                        </a:lnSpc>
                        <a:buClrTx/>
                        <a:buSzTx/>
                        <a:buFontTx/>
                      </a:pPr>
                      <a:r>
                        <a:rPr lang="en-US" sz="1400"/>
                        <a:t>15:55</a:t>
                      </a:r>
                      <a:endParaRPr lang="en-US" sz="1400"/>
                    </a:p>
                  </a:txBody>
                  <a:tcPr marL="68580" marR="68580" marT="0" marB="0"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algn="ctr">
                        <a:lnSpc>
                          <a:spcPct val="100000"/>
                        </a:lnSpc>
                        <a:buClrTx/>
                        <a:buSzTx/>
                        <a:buFontTx/>
                      </a:pPr>
                      <a:r>
                        <a:rPr lang="en-US" sz="1400"/>
                        <a:t>结束时间</a:t>
                      </a:r>
                      <a:endParaRPr lang="en-US" sz="1400"/>
                    </a:p>
                  </a:txBody>
                  <a:tcPr marL="68580" marR="68580" marT="0" marB="0"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algn="ctr">
                        <a:lnSpc>
                          <a:spcPct val="100000"/>
                        </a:lnSpc>
                        <a:buClrTx/>
                        <a:buSzTx/>
                        <a:buFontTx/>
                      </a:pPr>
                      <a:r>
                        <a:rPr lang="en-US" sz="1400"/>
                        <a:t>16:46</a:t>
                      </a:r>
                      <a:endParaRPr lang="en-US" sz="1400"/>
                    </a:p>
                  </a:txBody>
                  <a:tcPr marL="68580" marR="68580" marT="0" marB="0"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文本框 4"/>
          <p:cNvSpPr txBox="1"/>
          <p:nvPr/>
        </p:nvSpPr>
        <p:spPr>
          <a:xfrm>
            <a:off x="827088" y="5156200"/>
            <a:ext cx="7727950" cy="1076325"/>
          </a:xfrm>
          <a:prstGeom prst="rect">
            <a:avLst/>
          </a:prstGeom>
          <a:noFill/>
          <a:ln w="9525">
            <a:noFill/>
          </a:ln>
        </p:spPr>
        <p:txBody>
          <a:bodyPr anchor="t" anchorCtr="0">
            <a:spAutoFit/>
          </a:bodyPr>
          <a:lstStyle/>
          <a:p>
            <a:r>
              <a:rPr lang="zh-CN" altLang="en-US" sz="1600" dirty="0">
                <a:latin typeface="宋体" panose="02010600030101010101" pitchFamily="2" charset="-122"/>
                <a:ea typeface="宋体" panose="02010600030101010101" pitchFamily="2" charset="-122"/>
                <a:sym typeface="宋体" panose="02010600030101010101" pitchFamily="2" charset="-122"/>
              </a:rPr>
              <a:t>     该项目使用平面微地震监测台网，使用</a:t>
            </a:r>
            <a:r>
              <a:rPr lang="en-US" altLang="zh-CN" sz="1600" dirty="0">
                <a:latin typeface="宋体" panose="02010600030101010101" pitchFamily="2" charset="-122"/>
                <a:ea typeface="宋体" panose="02010600030101010101" pitchFamily="2" charset="-122"/>
                <a:sym typeface="宋体" panose="02010600030101010101" pitchFamily="2" charset="-122"/>
              </a:rPr>
              <a:t>8</a:t>
            </a:r>
            <a:r>
              <a:rPr lang="zh-CN" altLang="en-US" sz="1600" dirty="0">
                <a:latin typeface="宋体" panose="02010600030101010101" pitchFamily="2" charset="-122"/>
                <a:ea typeface="宋体" panose="02010600030101010101" pitchFamily="2" charset="-122"/>
                <a:sym typeface="宋体" panose="02010600030101010101" pitchFamily="2" charset="-122"/>
              </a:rPr>
              <a:t>台三分量分站。图中坐标是以压裂作业层在地面的投影为坐标原点，水平轴沿东西向，向东为正；垂直轴沿南北向，向北为正。图中黄色图标表示监测层段在地面的投影坐标位置，红色图标表示井口位置，紫色图标代表检波器的位置。</a:t>
            </a:r>
            <a:endParaRPr lang="zh-CN" altLang="en-US" sz="1600" dirty="0">
              <a:latin typeface="宋体" panose="02010600030101010101" pitchFamily="2" charset="-122"/>
              <a:ea typeface="宋体" panose="02010600030101010101" pitchFamily="2" charset="-122"/>
              <a:sym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p>
            <a:pPr marL="838200" indent="-838200"/>
            <a:r>
              <a:rPr lang="zh-CN" altLang="en-US" sz="3600" b="1" dirty="0">
                <a:latin typeface="黑体" panose="02010609060101010101" pitchFamily="49" charset="-122"/>
                <a:ea typeface="黑体" panose="02010609060101010101" pitchFamily="49" charset="-122"/>
              </a:rPr>
              <a:t>247井微地震监测结果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1" descr="D:/KKM/247/点位图4.png点位图4"/>
          <p:cNvPicPr>
            <a:picLocks noChangeAspect="1"/>
          </p:cNvPicPr>
          <p:nvPr/>
        </p:nvPicPr>
        <p:blipFill>
          <a:blip r:embed="rId2"/>
          <a:srcRect l="5" t="6813" r="-5" b="6798"/>
          <a:stretch>
            <a:fillRect/>
          </a:stretch>
        </p:blipFill>
        <p:spPr>
          <a:xfrm>
            <a:off x="2540000" y="1484630"/>
            <a:ext cx="4302125" cy="3559810"/>
          </a:xfrm>
          <a:prstGeom prst="rect">
            <a:avLst/>
          </a:prstGeom>
          <a:noFill/>
          <a:ln w="9525">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p>
            <a:pPr marL="838200" indent="-838200"/>
            <a:r>
              <a:rPr lang="zh-CN" altLang="en-US" sz="3600" b="1" dirty="0">
                <a:latin typeface="黑体" panose="02010609060101010101" pitchFamily="49" charset="-122"/>
                <a:ea typeface="黑体" panose="02010609060101010101" pitchFamily="49" charset="-122"/>
              </a:rPr>
              <a:t>247井微地震监测结果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nvSpPr>
        <p:spPr>
          <a:xfrm>
            <a:off x="2195830" y="5517515"/>
            <a:ext cx="5080000" cy="252730"/>
          </a:xfrm>
          <a:prstGeom prst="rect">
            <a:avLst/>
          </a:prstGeom>
          <a:noFill/>
          <a:ln w="9525">
            <a:noFill/>
          </a:ln>
        </p:spPr>
        <p:txBody>
          <a:bodyPr>
            <a:spAutoFit/>
          </a:bodyPr>
          <a:p>
            <a:pPr indent="127000" algn="ctr"/>
            <a:r>
              <a:rPr lang="zh-CN" altLang="en-US" sz="1050">
                <a:latin typeface="宋体" panose="02010600030101010101" pitchFamily="2" charset="-122"/>
                <a:ea typeface="宋体" panose="02010600030101010101" pitchFamily="2" charset="-122"/>
                <a:cs typeface="宋体" panose="02010600030101010101" pitchFamily="2" charset="-122"/>
              </a:rPr>
              <a:t>压裂监测现场</a:t>
            </a:r>
            <a:endParaRPr lang="zh-CN" altLang="en-US" sz="1800">
              <a:ea typeface="宋体" panose="02010600030101010101" pitchFamily="2" charset="-122"/>
            </a:endParaRPr>
          </a:p>
        </p:txBody>
      </p:sp>
      <p:pic>
        <p:nvPicPr>
          <p:cNvPr id="2" name="图片 -2147482433" descr="IMG20240907155144"/>
          <p:cNvPicPr>
            <a:picLocks noChangeAspect="1"/>
          </p:cNvPicPr>
          <p:nvPr/>
        </p:nvPicPr>
        <p:blipFill>
          <a:blip r:embed="rId2"/>
          <a:stretch>
            <a:fillRect/>
          </a:stretch>
        </p:blipFill>
        <p:spPr>
          <a:xfrm>
            <a:off x="1945005" y="1458913"/>
            <a:ext cx="5253990" cy="3940175"/>
          </a:xfrm>
          <a:prstGeom prst="rect">
            <a:avLst/>
          </a:prstGeom>
          <a:noFill/>
          <a:ln w="9525">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文本框 99"/>
          <p:cNvSpPr txBox="1"/>
          <p:nvPr/>
        </p:nvSpPr>
        <p:spPr>
          <a:xfrm>
            <a:off x="2123123" y="1577975"/>
            <a:ext cx="4465637" cy="337185"/>
          </a:xfrm>
          <a:prstGeom prst="rect">
            <a:avLst/>
          </a:prstGeom>
          <a:noFill/>
          <a:ln w="9525">
            <a:noFill/>
          </a:ln>
        </p:spPr>
        <p:txBody>
          <a:bodyPr anchor="t" anchorCtr="0">
            <a:spAutoFit/>
          </a:bodyPr>
          <a:lstStyle/>
          <a:p>
            <a:pPr algn="ctr"/>
            <a:r>
              <a:rPr lang="zh-CN" altLang="en-US" sz="1600" dirty="0">
                <a:latin typeface="宋体" panose="02010600030101010101" pitchFamily="2" charset="-122"/>
                <a:ea typeface="宋体" panose="02010600030101010101" pitchFamily="2" charset="-122"/>
              </a:rPr>
              <a:t>247井微地震监测台站坐标表</a:t>
            </a:r>
            <a:endParaRPr lang="zh-CN" altLang="en-US" sz="1600" dirty="0">
              <a:latin typeface="宋体" panose="02010600030101010101" pitchFamily="2" charset="-122"/>
              <a:ea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247井微地震监测结果 </a:t>
            </a:r>
            <a:endParaRPr lang="zh-CN" altLang="en-US" sz="3600" b="1" dirty="0">
              <a:latin typeface="黑体" panose="02010609060101010101" pitchFamily="49" charset="-122"/>
              <a:ea typeface="黑体" panose="02010609060101010101" pitchFamily="49" charset="-122"/>
            </a:endParaRPr>
          </a:p>
        </p:txBody>
      </p:sp>
      <p:graphicFrame>
        <p:nvGraphicFramePr>
          <p:cNvPr id="3" name="表格 2"/>
          <p:cNvGraphicFramePr/>
          <p:nvPr>
            <p:custDataLst>
              <p:tags r:id="rId2"/>
            </p:custDataLst>
          </p:nvPr>
        </p:nvGraphicFramePr>
        <p:xfrm>
          <a:off x="1844675" y="2108835"/>
          <a:ext cx="5271135" cy="3046095"/>
        </p:xfrm>
        <a:graphic>
          <a:graphicData uri="http://schemas.openxmlformats.org/drawingml/2006/table">
            <a:tbl>
              <a:tblPr/>
              <a:tblGrid>
                <a:gridCol w="1329690"/>
                <a:gridCol w="1941195"/>
                <a:gridCol w="2000250"/>
              </a:tblGrid>
              <a:tr h="338455">
                <a:tc>
                  <a:txBody>
                    <a:bodyPr/>
                    <a:p>
                      <a:pPr algn="ctr">
                        <a:buNone/>
                      </a:pPr>
                      <a:r>
                        <a:rPr lang="en-US" sz="1200">
                          <a:solidFill>
                            <a:srgbClr val="000000"/>
                          </a:solidFill>
                          <a:latin typeface="宋体" panose="02010600030101010101" pitchFamily="2" charset="-122"/>
                          <a:ea typeface="宋体" panose="02010600030101010101" pitchFamily="2" charset="-122"/>
                          <a:cs typeface="宋体" panose="02010600030101010101" pitchFamily="2" charset="-122"/>
                        </a:rPr>
                        <a:t>点位</a:t>
                      </a:r>
                      <a:endParaRPr lang="en-US" altLang="en-US" sz="12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宋体" panose="02010600030101010101" pitchFamily="2" charset="-122"/>
                          <a:ea typeface="宋体" panose="02010600030101010101" pitchFamily="2" charset="-122"/>
                          <a:cs typeface="宋体" panose="02010600030101010101" pitchFamily="2" charset="-122"/>
                        </a:rPr>
                        <a:t>经度</a:t>
                      </a:r>
                      <a:endParaRPr lang="en-US" altLang="en-US" sz="12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200">
                          <a:latin typeface="宋体" panose="02010600030101010101" pitchFamily="2" charset="-122"/>
                          <a:ea typeface="宋体" panose="02010600030101010101" pitchFamily="2" charset="-122"/>
                          <a:cs typeface="宋体" panose="02010600030101010101" pitchFamily="2" charset="-122"/>
                        </a:rPr>
                        <a:t>纬度</a:t>
                      </a:r>
                      <a:endParaRPr lang="en-US"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P1</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53.97219300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44.83491186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P2</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53.97422075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44.83348149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P3</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53.97428513</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44.83136630</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P4</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53.97265434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44.83003476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P5</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53.96891400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44.82975038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P6</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53.96760106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44.83139674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P7</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53.96810800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44.83313530</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P8</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53.96911383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44.83484338 </a:t>
                      </a:r>
                      <a:endParaRPr 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533650" y="3881438"/>
            <a:ext cx="1322388" cy="252413"/>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altLang="en-US"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四维立体图</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
        <p:nvSpPr>
          <p:cNvPr id="7" name="文本框 6"/>
          <p:cNvSpPr txBox="1"/>
          <p:nvPr/>
        </p:nvSpPr>
        <p:spPr>
          <a:xfrm>
            <a:off x="6280150" y="3883025"/>
            <a:ext cx="774700" cy="250825"/>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altLang="en-US"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俯视图</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
        <p:nvSpPr>
          <p:cNvPr id="8" name="文本框 7"/>
          <p:cNvSpPr txBox="1"/>
          <p:nvPr/>
        </p:nvSpPr>
        <p:spPr>
          <a:xfrm>
            <a:off x="1492250" y="6478588"/>
            <a:ext cx="3284538" cy="252730"/>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东西向侧视图</a:t>
            </a:r>
            <a:endPar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5942013" y="6478588"/>
            <a:ext cx="1600200" cy="252730"/>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altLang="en-US"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南北向侧视图</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2147482430" descr="PixPin_2024-09-10_10-25-49"/>
          <p:cNvPicPr>
            <a:picLocks noChangeAspect="1"/>
          </p:cNvPicPr>
          <p:nvPr/>
        </p:nvPicPr>
        <p:blipFill>
          <a:blip r:embed="rId2"/>
          <a:stretch>
            <a:fillRect/>
          </a:stretch>
        </p:blipFill>
        <p:spPr>
          <a:xfrm>
            <a:off x="1547495" y="1301115"/>
            <a:ext cx="2926715" cy="2446655"/>
          </a:xfrm>
          <a:prstGeom prst="rect">
            <a:avLst/>
          </a:prstGeom>
          <a:noFill/>
          <a:ln w="9525">
            <a:noFill/>
          </a:ln>
        </p:spPr>
      </p:pic>
      <p:pic>
        <p:nvPicPr>
          <p:cNvPr id="3" name="图片 -2147482453" descr="PixPin_2024-09-10_10-26-18"/>
          <p:cNvPicPr>
            <a:picLocks noChangeAspect="1"/>
          </p:cNvPicPr>
          <p:nvPr/>
        </p:nvPicPr>
        <p:blipFill>
          <a:blip r:embed="rId3"/>
          <a:stretch>
            <a:fillRect/>
          </a:stretch>
        </p:blipFill>
        <p:spPr>
          <a:xfrm>
            <a:off x="5147945" y="1301115"/>
            <a:ext cx="2838450" cy="2571115"/>
          </a:xfrm>
          <a:prstGeom prst="rect">
            <a:avLst/>
          </a:prstGeom>
          <a:noFill/>
          <a:ln w="9525">
            <a:noFill/>
          </a:ln>
        </p:spPr>
      </p:pic>
      <p:pic>
        <p:nvPicPr>
          <p:cNvPr id="4" name="图片 -2147482452" descr="PixPin_2024-09-10_10-27-28"/>
          <p:cNvPicPr>
            <a:picLocks noChangeAspect="1"/>
          </p:cNvPicPr>
          <p:nvPr/>
        </p:nvPicPr>
        <p:blipFill>
          <a:blip r:embed="rId4"/>
          <a:stretch>
            <a:fillRect/>
          </a:stretch>
        </p:blipFill>
        <p:spPr>
          <a:xfrm>
            <a:off x="1129030" y="4437380"/>
            <a:ext cx="3417570" cy="1848485"/>
          </a:xfrm>
          <a:prstGeom prst="rect">
            <a:avLst/>
          </a:prstGeom>
          <a:noFill/>
          <a:ln w="9525">
            <a:noFill/>
          </a:ln>
        </p:spPr>
      </p:pic>
      <p:pic>
        <p:nvPicPr>
          <p:cNvPr id="5" name="图片 -2147482451" descr="PixPin_2024-09-10_10-27-50"/>
          <p:cNvPicPr>
            <a:picLocks noChangeAspect="1"/>
          </p:cNvPicPr>
          <p:nvPr/>
        </p:nvPicPr>
        <p:blipFill>
          <a:blip r:embed="rId5"/>
          <a:stretch>
            <a:fillRect/>
          </a:stretch>
        </p:blipFill>
        <p:spPr>
          <a:xfrm>
            <a:off x="5076190" y="4416425"/>
            <a:ext cx="3241040" cy="1869440"/>
          </a:xfrm>
          <a:prstGeom prst="rect">
            <a:avLst/>
          </a:prstGeom>
          <a:noFill/>
          <a:ln w="9525">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636010" y="6452870"/>
            <a:ext cx="1979295" cy="252730"/>
          </a:xfrm>
          <a:prstGeom prst="rect">
            <a:avLst/>
          </a:prstGeom>
          <a:noFill/>
          <a:ln w="9525">
            <a:noFill/>
          </a:ln>
        </p:spPr>
        <p:txBody>
          <a:bodyPr wrap="square">
            <a:spAutoFit/>
          </a:bodyPr>
          <a:lstStyle/>
          <a:p>
            <a:pPr marR="0" algn="ctr" defTabSz="914400">
              <a:buClrTx/>
              <a:buSzTx/>
              <a:buFont typeface="Arial" panose="020B0604020202020204" pitchFamily="34" charset="0"/>
              <a:buNone/>
              <a:defRPr/>
            </a:pPr>
            <a:r>
              <a:rPr kumimoji="0" 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裂缝扩展过程动画</a:t>
            </a:r>
            <a:r>
              <a:rPr kumimoji="0" lang="en-US" alt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a:t>
            </a:r>
            <a:r>
              <a:rPr kumimoji="0" lang="zh-CN" altLang="en-US"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播放查看</a:t>
            </a:r>
            <a:r>
              <a:rPr kumimoji="0" lang="en-US" alt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a:t>
            </a:r>
            <a:endParaRPr kumimoji="0" lang="en-US" alt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247井微地震监测结果 </a:t>
            </a:r>
            <a:endParaRPr lang="zh-CN" altLang="en-US" sz="3600" b="1" dirty="0">
              <a:latin typeface="黑体" panose="02010609060101010101" pitchFamily="49" charset="-122"/>
              <a:ea typeface="黑体" panose="02010609060101010101" pitchFamily="49" charset="-122"/>
            </a:endParaRPr>
          </a:p>
        </p:txBody>
      </p:sp>
      <p:pic>
        <p:nvPicPr>
          <p:cNvPr id="10" name="图片 9" descr="D:/ZHUJIANGMOER/2024/KKM/247/图/动画2.gif动画2"/>
          <p:cNvPicPr>
            <a:picLocks noChangeAspect="1"/>
          </p:cNvPicPr>
          <p:nvPr/>
        </p:nvPicPr>
        <p:blipFill>
          <a:blip r:embed="rId2"/>
          <a:srcRect/>
          <a:stretch>
            <a:fillRect/>
          </a:stretch>
        </p:blipFill>
        <p:spPr>
          <a:xfrm>
            <a:off x="1978660" y="1290955"/>
            <a:ext cx="5186680" cy="518668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内容占位符 -2147482449" descr="PixPin_2024-09-10_10-16-40"/>
          <p:cNvPicPr>
            <a:picLocks noChangeAspect="1"/>
          </p:cNvPicPr>
          <p:nvPr>
            <p:ph idx="1"/>
          </p:nvPr>
        </p:nvPicPr>
        <p:blipFill>
          <a:blip r:embed="rId2"/>
          <a:stretch>
            <a:fillRect/>
          </a:stretch>
        </p:blipFill>
        <p:spPr>
          <a:xfrm>
            <a:off x="755650" y="1557020"/>
            <a:ext cx="3698240" cy="3406140"/>
          </a:xfrm>
          <a:prstGeom prst="rect">
            <a:avLst/>
          </a:prstGeom>
          <a:noFill/>
          <a:ln w="9525">
            <a:noFill/>
          </a:ln>
        </p:spPr>
      </p:pic>
      <p:pic>
        <p:nvPicPr>
          <p:cNvPr id="3" name="图片 -2147482429" descr="PixPin_2024-09-10_10-20-41"/>
          <p:cNvPicPr>
            <a:picLocks noChangeAspect="1"/>
          </p:cNvPicPr>
          <p:nvPr/>
        </p:nvPicPr>
        <p:blipFill>
          <a:blip r:embed="rId3"/>
          <a:stretch>
            <a:fillRect/>
          </a:stretch>
        </p:blipFill>
        <p:spPr>
          <a:xfrm>
            <a:off x="4860290" y="1557020"/>
            <a:ext cx="3761740" cy="3460750"/>
          </a:xfrm>
          <a:prstGeom prst="rect">
            <a:avLst/>
          </a:prstGeom>
          <a:noFill/>
          <a:ln w="9525">
            <a:noFill/>
          </a:ln>
        </p:spPr>
      </p:pic>
      <p:sp>
        <p:nvSpPr>
          <p:cNvPr id="100" name="文本框 99"/>
          <p:cNvSpPr txBox="1"/>
          <p:nvPr/>
        </p:nvSpPr>
        <p:spPr>
          <a:xfrm>
            <a:off x="1835785" y="5013325"/>
            <a:ext cx="1750695" cy="252730"/>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三维裂缝立体俯视图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6020753" y="5013325"/>
            <a:ext cx="1600200" cy="250825"/>
          </a:xfrm>
          <a:prstGeom prst="rect">
            <a:avLst/>
          </a:prstGeom>
          <a:noFill/>
          <a:ln w="9525">
            <a:noFill/>
          </a:ln>
        </p:spPr>
        <p:txBody>
          <a:bodyPr>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原生裂隙走向图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custDataLst>
              <p:tags r:id="rId2"/>
            </p:custDataLst>
          </p:nvPr>
        </p:nvSpPr>
        <p:spPr>
          <a:xfrm>
            <a:off x="1835785" y="5300980"/>
            <a:ext cx="1750695" cy="252730"/>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长度正态分布图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custDataLst>
              <p:tags r:id="rId3"/>
            </p:custDataLst>
          </p:nvPr>
        </p:nvSpPr>
        <p:spPr>
          <a:xfrm>
            <a:off x="5939790" y="5229225"/>
            <a:ext cx="1750695" cy="252730"/>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高</a:t>
            </a: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度正态分布图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pic>
        <p:nvPicPr>
          <p:cNvPr id="6" name="内容占位符 5" descr="PixPin_2024-09-10_10-14-07"/>
          <p:cNvPicPr>
            <a:picLocks noChangeAspect="1"/>
          </p:cNvPicPr>
          <p:nvPr>
            <p:ph idx="1"/>
          </p:nvPr>
        </p:nvPicPr>
        <p:blipFill>
          <a:blip r:embed="rId4"/>
          <a:stretch>
            <a:fillRect/>
          </a:stretch>
        </p:blipFill>
        <p:spPr>
          <a:xfrm>
            <a:off x="457200" y="1701165"/>
            <a:ext cx="3971290" cy="3371215"/>
          </a:xfrm>
          <a:prstGeom prst="rect">
            <a:avLst/>
          </a:prstGeom>
          <a:noFill/>
          <a:ln w="9525">
            <a:noFill/>
          </a:ln>
        </p:spPr>
      </p:pic>
      <p:pic>
        <p:nvPicPr>
          <p:cNvPr id="2" name="图片 -2147482444" descr="PixPin_2024-09-10_10-14-26"/>
          <p:cNvPicPr>
            <a:picLocks noChangeAspect="1"/>
          </p:cNvPicPr>
          <p:nvPr/>
        </p:nvPicPr>
        <p:blipFill>
          <a:blip r:embed="rId5"/>
          <a:stretch>
            <a:fillRect/>
          </a:stretch>
        </p:blipFill>
        <p:spPr>
          <a:xfrm>
            <a:off x="4356100" y="1701165"/>
            <a:ext cx="4034790" cy="3371850"/>
          </a:xfrm>
          <a:prstGeom prst="rect">
            <a:avLst/>
          </a:prstGeom>
          <a:noFill/>
          <a:ln w="9525">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custDataLst>
              <p:tags r:id="rId2"/>
            </p:custDataLst>
          </p:nvPr>
        </p:nvSpPr>
        <p:spPr>
          <a:xfrm>
            <a:off x="1619250" y="5310505"/>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所有震源性质分布图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custDataLst>
              <p:tags r:id="rId3"/>
            </p:custDataLst>
          </p:nvPr>
        </p:nvSpPr>
        <p:spPr>
          <a:xfrm>
            <a:off x="5652135" y="5325110"/>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张性震源分布图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7" name="文本框 6"/>
          <p:cNvSpPr txBox="1"/>
          <p:nvPr/>
        </p:nvSpPr>
        <p:spPr>
          <a:xfrm>
            <a:off x="630555" y="5647055"/>
            <a:ext cx="7885430" cy="829945"/>
          </a:xfrm>
          <a:prstGeom prst="rect">
            <a:avLst/>
          </a:prstGeom>
          <a:noFill/>
          <a:ln w="9525">
            <a:noFill/>
          </a:ln>
        </p:spPr>
        <p:txBody>
          <a:bodyPr wrap="square">
            <a:spAutoFit/>
          </a:bodyPr>
          <a:p>
            <a:pPr indent="127000"/>
            <a:r>
              <a:rPr lang="en-US" altLang="zh-CN" sz="1600" dirty="0">
                <a:latin typeface="宋体" panose="02010600030101010101" pitchFamily="2" charset="-122"/>
                <a:ea typeface="宋体" panose="02010600030101010101" pitchFamily="2" charset="-122"/>
              </a:rPr>
              <a:t>   </a:t>
            </a:r>
            <a:r>
              <a:rPr lang="zh-CN" altLang="en-US" sz="1600" dirty="0">
                <a:latin typeface="宋体" panose="02010600030101010101" pitchFamily="2" charset="-122"/>
                <a:ea typeface="宋体" panose="02010600030101010101" pitchFamily="2" charset="-122"/>
              </a:rPr>
              <a:t>压裂所产生的裂缝以张性震源为主，走滑性质裂缝次之，倾滑型数量最少。压裂裂缝力学属性解析为压裂影响区渗透性评估提供了基础数据，可以作为后续研究区储层物性深度研究的基础。</a:t>
            </a:r>
            <a:endParaRPr lang="zh-CN" altLang="en-US" sz="1600" dirty="0">
              <a:latin typeface="宋体" panose="02010600030101010101" pitchFamily="2" charset="-122"/>
              <a:ea typeface="宋体" panose="02010600030101010101" pitchFamily="2" charset="-122"/>
            </a:endParaRPr>
          </a:p>
        </p:txBody>
      </p:sp>
      <p:pic>
        <p:nvPicPr>
          <p:cNvPr id="2" name="内容占位符 -2147482440" descr="_全部"/>
          <p:cNvPicPr>
            <a:picLocks noChangeAspect="1"/>
          </p:cNvPicPr>
          <p:nvPr>
            <p:ph idx="1"/>
          </p:nvPr>
        </p:nvPicPr>
        <p:blipFill>
          <a:blip r:embed="rId4"/>
          <a:stretch>
            <a:fillRect/>
          </a:stretch>
        </p:blipFill>
        <p:spPr>
          <a:xfrm>
            <a:off x="611505" y="1412875"/>
            <a:ext cx="4028440" cy="3655060"/>
          </a:xfrm>
          <a:prstGeom prst="rect">
            <a:avLst/>
          </a:prstGeom>
          <a:noFill/>
          <a:ln w="9525">
            <a:noFill/>
          </a:ln>
        </p:spPr>
      </p:pic>
      <p:pic>
        <p:nvPicPr>
          <p:cNvPr id="3" name="图片 -2147482439" descr="_张性"/>
          <p:cNvPicPr>
            <a:picLocks noChangeAspect="1"/>
          </p:cNvPicPr>
          <p:nvPr/>
        </p:nvPicPr>
        <p:blipFill>
          <a:blip r:embed="rId5"/>
          <a:stretch>
            <a:fillRect/>
          </a:stretch>
        </p:blipFill>
        <p:spPr>
          <a:xfrm>
            <a:off x="4451350" y="1412875"/>
            <a:ext cx="4175125" cy="3655060"/>
          </a:xfrm>
          <a:prstGeom prst="rect">
            <a:avLst/>
          </a:prstGeom>
          <a:noFill/>
          <a:ln w="9525">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custDataLst>
              <p:tags r:id="rId2"/>
            </p:custDataLst>
          </p:nvPr>
        </p:nvSpPr>
        <p:spPr>
          <a:xfrm>
            <a:off x="1691640" y="5310505"/>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顷</a:t>
            </a: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滑震源分布图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custDataLst>
              <p:tags r:id="rId3"/>
            </p:custDataLst>
          </p:nvPr>
        </p:nvSpPr>
        <p:spPr>
          <a:xfrm>
            <a:off x="5702300" y="5229225"/>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走滑震源分布图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pic>
        <p:nvPicPr>
          <p:cNvPr id="2" name="内容占位符 -2147482437" descr="_倾滑"/>
          <p:cNvPicPr>
            <a:picLocks noChangeAspect="1"/>
          </p:cNvPicPr>
          <p:nvPr>
            <p:ph idx="1"/>
          </p:nvPr>
        </p:nvPicPr>
        <p:blipFill>
          <a:blip r:embed="rId4"/>
          <a:stretch>
            <a:fillRect/>
          </a:stretch>
        </p:blipFill>
        <p:spPr>
          <a:xfrm>
            <a:off x="539750" y="1290955"/>
            <a:ext cx="4194175" cy="3804920"/>
          </a:xfrm>
          <a:prstGeom prst="rect">
            <a:avLst/>
          </a:prstGeom>
          <a:noFill/>
          <a:ln w="9525">
            <a:noFill/>
          </a:ln>
        </p:spPr>
      </p:pic>
      <p:pic>
        <p:nvPicPr>
          <p:cNvPr id="3" name="图片 -2147482436" descr="_剪切"/>
          <p:cNvPicPr>
            <a:picLocks noChangeAspect="1"/>
          </p:cNvPicPr>
          <p:nvPr/>
        </p:nvPicPr>
        <p:blipFill>
          <a:blip r:embed="rId5"/>
          <a:stretch>
            <a:fillRect/>
          </a:stretch>
        </p:blipFill>
        <p:spPr>
          <a:xfrm>
            <a:off x="4500245" y="1281430"/>
            <a:ext cx="4160520" cy="3814445"/>
          </a:xfrm>
          <a:prstGeom prst="rect">
            <a:avLst/>
          </a:prstGeom>
          <a:noFill/>
          <a:ln w="9525">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文本框 4"/>
          <p:cNvSpPr txBox="1"/>
          <p:nvPr/>
        </p:nvSpPr>
        <p:spPr>
          <a:xfrm>
            <a:off x="3564255" y="5733415"/>
            <a:ext cx="1805940" cy="275590"/>
          </a:xfrm>
          <a:prstGeom prst="rect">
            <a:avLst/>
          </a:prstGeom>
          <a:noFill/>
          <a:ln w="9525">
            <a:noFill/>
          </a:ln>
        </p:spPr>
        <p:txBody>
          <a:bodyPr wrap="square" anchor="t" anchorCtr="0">
            <a:spAutoFit/>
          </a:bodyPr>
          <a:lstStyle/>
          <a:p>
            <a:r>
              <a:rPr lang="zh-CN" altLang="zh-CN" sz="1200">
                <a:latin typeface="Arial" panose="020B0604020202020204" pitchFamily="34" charset="0"/>
                <a:ea typeface="黑体" panose="02010609060101010101" pitchFamily="49" charset="-122"/>
              </a:rPr>
              <a:t>压裂裂缝SRV体积图</a:t>
            </a:r>
            <a:endParaRPr lang="zh-CN" altLang="zh-CN" sz="1200">
              <a:latin typeface="Arial" panose="020B0604020202020204" pitchFamily="34" charset="0"/>
              <a:ea typeface="黑体" panose="02010609060101010101" pitchFamily="49" charset="-122"/>
            </a:endParaRPr>
          </a:p>
        </p:txBody>
      </p:sp>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2147482428" descr="888138"/>
          <p:cNvPicPr>
            <a:picLocks noChangeAspect="1"/>
          </p:cNvPicPr>
          <p:nvPr/>
        </p:nvPicPr>
        <p:blipFill>
          <a:blip r:embed="rId2"/>
          <a:stretch>
            <a:fillRect/>
          </a:stretch>
        </p:blipFill>
        <p:spPr>
          <a:xfrm>
            <a:off x="2002155" y="1557020"/>
            <a:ext cx="4785995" cy="4097020"/>
          </a:xfrm>
          <a:prstGeom prst="rect">
            <a:avLst/>
          </a:prstGeom>
          <a:noFill/>
          <a:ln w="9525">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文本框 4"/>
          <p:cNvSpPr txBox="1"/>
          <p:nvPr/>
        </p:nvSpPr>
        <p:spPr>
          <a:xfrm>
            <a:off x="3243580" y="5589270"/>
            <a:ext cx="2661285" cy="275590"/>
          </a:xfrm>
          <a:prstGeom prst="rect">
            <a:avLst/>
          </a:prstGeom>
          <a:noFill/>
          <a:ln w="9525">
            <a:noFill/>
          </a:ln>
        </p:spPr>
        <p:txBody>
          <a:bodyPr wrap="square" anchor="t" anchorCtr="0">
            <a:spAutoFit/>
          </a:bodyPr>
          <a:lstStyle/>
          <a:p>
            <a:r>
              <a:rPr lang="zh-CN" altLang="zh-CN" sz="1200">
                <a:latin typeface="Arial" panose="020B0604020202020204" pitchFamily="34" charset="0"/>
                <a:ea typeface="黑体" panose="02010609060101010101" pitchFamily="49" charset="-122"/>
              </a:rPr>
              <a:t>压裂施工曲线与微震事件频度对比图</a:t>
            </a:r>
            <a:endParaRPr lang="zh-CN" altLang="zh-CN" sz="1200">
              <a:latin typeface="Arial" panose="020B0604020202020204" pitchFamily="34" charset="0"/>
              <a:ea typeface="黑体" panose="02010609060101010101" pitchFamily="49" charset="-122"/>
            </a:endParaRPr>
          </a:p>
        </p:txBody>
      </p:sp>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2147482430"/>
          <p:cNvPicPr>
            <a:picLocks noChangeAspect="1"/>
          </p:cNvPicPr>
          <p:nvPr/>
        </p:nvPicPr>
        <p:blipFill>
          <a:blip r:embed="rId2"/>
          <a:stretch>
            <a:fillRect/>
          </a:stretch>
        </p:blipFill>
        <p:spPr>
          <a:xfrm>
            <a:off x="1547495" y="1628775"/>
            <a:ext cx="6264910" cy="3878580"/>
          </a:xfrm>
          <a:prstGeom prst="rect">
            <a:avLst/>
          </a:prstGeom>
          <a:noFill/>
          <a:ln w="9525">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内容占位符 2"/>
          <p:cNvSpPr>
            <a:spLocks noGrp="1"/>
          </p:cNvSpPr>
          <p:nvPr>
            <p:ph idx="1"/>
          </p:nvPr>
        </p:nvSpPr>
        <p:spPr>
          <a:xfrm>
            <a:off x="457200" y="1485900"/>
            <a:ext cx="8229600" cy="4761230"/>
          </a:xfrm>
        </p:spPr>
        <p:txBody>
          <a:bodyPr wrap="square" lIns="91440" tIns="45720" rIns="91440" bIns="45720" anchor="t" anchorCtr="0"/>
          <a:lstStyle/>
          <a:p>
            <a:pPr eaLnBrk="1" hangingPunct="1">
              <a:lnSpc>
                <a:spcPct val="150000"/>
              </a:lnSpc>
            </a:pPr>
            <a:r>
              <a:rPr lang="zh-CN" altLang="en-US" sz="1800" b="1">
                <a:ln>
                  <a:noFill/>
                </a:ln>
                <a:effectLst/>
                <a:uLnTx/>
                <a:uFillTx/>
              </a:rPr>
              <a:t>在常规油气储层中，裂缝半长和裂缝导流能力是反映储层改造效果的关键参数，但对于基质渗透率极低的油气储层，有效的泄流范围只在裂缝延伸的范围内，这个通过压裂改造形成的有限的裂缝沟通范围就是储层改造体积SRV。储层改造体积SRV与体积压裂效果密切相关，现场实践和研究结果表明，储层改造体积越大，增产效果越明显，因此，储层改造体积SRV是评价体积压裂改造程度的一个重要参数。</a:t>
            </a:r>
            <a:endParaRPr lang="zh-CN" altLang="en-US" sz="1800" b="1">
              <a:ln>
                <a:noFill/>
              </a:ln>
              <a:effectLst/>
              <a:uLnTx/>
              <a:uFillTx/>
            </a:endParaRPr>
          </a:p>
          <a:p>
            <a:pPr eaLnBrk="1" hangingPunct="1">
              <a:lnSpc>
                <a:spcPct val="150000"/>
              </a:lnSpc>
            </a:pPr>
            <a:r>
              <a:rPr lang="zh-CN" altLang="en-US" sz="1800" b="1">
                <a:ln>
                  <a:noFill/>
                </a:ln>
                <a:effectLst/>
                <a:uLnTx/>
                <a:uFillTx/>
              </a:rPr>
              <a:t>以247井压裂微地震监测到的人工裂缝参数及裂缝尺度为基础，基于连续裂缝网络模型，用多条包络线连接储层改造区域边界处的已连通的微地震事件点，将所有的事件点包裹在一个多面体中，然后基于不同裂缝属性对渗透性的贡献权重，计算出多面体的体积，即压裂监测SRV储层改造体积为</a:t>
            </a:r>
            <a:r>
              <a:rPr sz="1800" b="1">
                <a:ln>
                  <a:noFill/>
                </a:ln>
                <a:effectLst/>
                <a:uLnTx/>
                <a:uFillTx/>
              </a:rPr>
              <a:t>888138</a:t>
            </a:r>
            <a:r>
              <a:rPr lang="en-US" altLang="zh-CN" sz="1800" b="1">
                <a:ln>
                  <a:noFill/>
                </a:ln>
                <a:effectLst/>
                <a:uLnTx/>
                <a:uFillTx/>
              </a:rPr>
              <a:t>m³</a:t>
            </a:r>
            <a:r>
              <a:rPr lang="zh-CN" altLang="en-US" sz="1800" b="1">
                <a:ln>
                  <a:noFill/>
                </a:ln>
                <a:effectLst/>
                <a:uLnTx/>
                <a:uFillTx/>
              </a:rPr>
              <a:t>。</a:t>
            </a:r>
            <a:endParaRPr lang="zh-CN" altLang="en-US" sz="1800" b="1">
              <a:ln>
                <a:noFill/>
              </a:ln>
              <a:effectLst/>
              <a:uLnTx/>
              <a:uFillTx/>
            </a:endParaRPr>
          </a:p>
          <a:p>
            <a:pPr eaLnBrk="1" hangingPunct="1"/>
            <a:endParaRPr lang="zh-CN" altLang="en-US" sz="1600" dirty="0"/>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sym typeface="+mn-ea"/>
              </a:rPr>
              <a:t>247井微地震监测总结</a:t>
            </a:r>
            <a:r>
              <a:rPr lang="zh-CN" altLang="en-US" sz="3600" b="1" dirty="0">
                <a:latin typeface="黑体" panose="02010609060101010101" pitchFamily="49" charset="-122"/>
                <a:ea typeface="黑体" panose="02010609060101010101" pitchFamily="49" charset="-122"/>
              </a:rPr>
              <a:t> </a:t>
            </a:r>
            <a:endParaRPr lang="zh-CN" altLang="en-US" sz="3600" b="1" dirty="0">
              <a:latin typeface="黑体" panose="02010609060101010101" pitchFamily="49" charset="-122"/>
              <a:ea typeface="黑体" panose="02010609060101010101" pitchFamily="49"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247井微地震监测</a:t>
            </a:r>
            <a:r>
              <a:rPr lang="zh-CN" altLang="en-US" sz="3600" b="1" dirty="0">
                <a:latin typeface="黑体" panose="02010609060101010101" pitchFamily="49" charset="-122"/>
                <a:ea typeface="黑体" panose="02010609060101010101" pitchFamily="49" charset="-122"/>
                <a:sym typeface="+mn-ea"/>
              </a:rPr>
              <a:t>总结</a:t>
            </a:r>
            <a:r>
              <a:rPr lang="zh-CN" altLang="en-US" sz="3600" b="1" dirty="0">
                <a:latin typeface="黑体" panose="02010609060101010101" pitchFamily="49" charset="-122"/>
                <a:ea typeface="黑体" panose="02010609060101010101" pitchFamily="49" charset="-122"/>
              </a:rPr>
              <a:t>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nvSpPr>
        <p:spPr>
          <a:xfrm>
            <a:off x="2771775" y="2060575"/>
            <a:ext cx="3162935" cy="275590"/>
          </a:xfrm>
          <a:prstGeom prst="rect">
            <a:avLst/>
          </a:prstGeom>
          <a:noFill/>
          <a:ln w="9525">
            <a:noFill/>
          </a:ln>
        </p:spPr>
        <p:txBody>
          <a:bodyPr wrap="square">
            <a:spAutoFit/>
          </a:bodyPr>
          <a:p>
            <a:pPr indent="127000" algn="ctr"/>
            <a:r>
              <a:rPr lang="zh-CN" altLang="zh-CN" sz="1200">
                <a:ea typeface="黑体" panose="02010609060101010101" pitchFamily="49" charset="-122"/>
              </a:rPr>
              <a:t>人工裂缝方位走向表</a:t>
            </a:r>
            <a:endParaRPr lang="zh-CN" altLang="en-US" sz="1800">
              <a:ea typeface="宋体" panose="02010600030101010101" pitchFamily="2" charset="-122"/>
            </a:endParaRPr>
          </a:p>
        </p:txBody>
      </p:sp>
      <p:sp>
        <p:nvSpPr>
          <p:cNvPr id="5" name="文本框 4"/>
          <p:cNvSpPr txBox="1"/>
          <p:nvPr/>
        </p:nvSpPr>
        <p:spPr>
          <a:xfrm>
            <a:off x="2771775" y="3860800"/>
            <a:ext cx="3162935" cy="275590"/>
          </a:xfrm>
          <a:prstGeom prst="rect">
            <a:avLst/>
          </a:prstGeom>
          <a:noFill/>
          <a:ln w="9525">
            <a:noFill/>
          </a:ln>
        </p:spPr>
        <p:txBody>
          <a:bodyPr wrap="square">
            <a:spAutoFit/>
          </a:bodyPr>
          <a:p>
            <a:pPr indent="127000" algn="ctr"/>
            <a:r>
              <a:rPr lang="zh-CN" altLang="zh-CN" sz="1200">
                <a:ea typeface="黑体" panose="02010609060101010101" pitchFamily="49" charset="-122"/>
              </a:rPr>
              <a:t>人工裂缝参数及裂缝尺度表</a:t>
            </a:r>
            <a:endParaRPr lang="zh-CN" altLang="en-US" sz="1800">
              <a:ea typeface="宋体" panose="02010600030101010101" pitchFamily="2" charset="-122"/>
            </a:endParaRPr>
          </a:p>
        </p:txBody>
      </p:sp>
      <p:graphicFrame>
        <p:nvGraphicFramePr>
          <p:cNvPr id="3" name="表格 2"/>
          <p:cNvGraphicFramePr/>
          <p:nvPr>
            <p:custDataLst>
              <p:tags r:id="rId2"/>
            </p:custDataLst>
          </p:nvPr>
        </p:nvGraphicFramePr>
        <p:xfrm>
          <a:off x="1323975" y="2414905"/>
          <a:ext cx="6390640" cy="948055"/>
        </p:xfrm>
        <a:graphic>
          <a:graphicData uri="http://schemas.openxmlformats.org/drawingml/2006/table">
            <a:tbl>
              <a:tblPr/>
              <a:tblGrid>
                <a:gridCol w="1176020"/>
                <a:gridCol w="675640"/>
                <a:gridCol w="669290"/>
                <a:gridCol w="1118235"/>
                <a:gridCol w="1435100"/>
                <a:gridCol w="1316355"/>
              </a:tblGrid>
              <a:tr h="450215">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统计方位(°)</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倾角(°)</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倾向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主缝走向（°）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支缝走向（°）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储层改造体积SRV（m3）</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97840">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NE69.4</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2</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NW</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NE67</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NE22</a:t>
                      </a:r>
                      <a:r>
                        <a:rPr lang="zh-CN" altLang="en-US" sz="1200">
                          <a:latin typeface="宋体" panose="02010600030101010101" pitchFamily="2" charset="-122"/>
                          <a:ea typeface="宋体" panose="02010600030101010101" pitchFamily="2" charset="-122"/>
                          <a:cs typeface="宋体" panose="02010600030101010101" pitchFamily="2" charset="-122"/>
                        </a:rPr>
                        <a:t>、</a:t>
                      </a:r>
                      <a:r>
                        <a:rPr lang="en-US" sz="1200">
                          <a:latin typeface="宋体" panose="02010600030101010101" pitchFamily="2" charset="-122"/>
                          <a:ea typeface="宋体" panose="02010600030101010101" pitchFamily="2" charset="-122"/>
                          <a:cs typeface="宋体" panose="02010600030101010101" pitchFamily="2" charset="-122"/>
                        </a:rPr>
                        <a:t>NW24</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888138</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graphicFrame>
        <p:nvGraphicFramePr>
          <p:cNvPr id="7" name="表格 6"/>
          <p:cNvGraphicFramePr/>
          <p:nvPr>
            <p:custDataLst>
              <p:tags r:id="rId3"/>
            </p:custDataLst>
          </p:nvPr>
        </p:nvGraphicFramePr>
        <p:xfrm>
          <a:off x="1324610" y="4303395"/>
          <a:ext cx="6418580" cy="1329055"/>
        </p:xfrm>
        <a:graphic>
          <a:graphicData uri="http://schemas.openxmlformats.org/drawingml/2006/table">
            <a:tbl>
              <a:tblPr/>
              <a:tblGrid>
                <a:gridCol w="744220"/>
                <a:gridCol w="785495"/>
                <a:gridCol w="785495"/>
                <a:gridCol w="786130"/>
                <a:gridCol w="702945"/>
                <a:gridCol w="884555"/>
                <a:gridCol w="960120"/>
                <a:gridCol w="769620"/>
              </a:tblGrid>
              <a:tr h="638175">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西翼裂缝长度（m）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东翼裂缝长度（m）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上侧裂缝宽度（m）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下侧裂缝宽度（m）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裂缝高度（m）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zh-CN" altLang="en-US" sz="1200">
                          <a:solidFill>
                            <a:schemeClr val="tx1"/>
                          </a:solidFill>
                          <a:latin typeface="宋体" panose="02010600030101010101" pitchFamily="2" charset="-122"/>
                          <a:ea typeface="宋体" panose="02010600030101010101" pitchFamily="2" charset="-122"/>
                          <a:cs typeface="宋体" panose="02010600030101010101" pitchFamily="2" charset="-122"/>
                        </a:rPr>
                        <a:t>过</a:t>
                      </a:r>
                      <a:r>
                        <a:rPr lang="en-US" sz="1200">
                          <a:solidFill>
                            <a:schemeClr val="tx1"/>
                          </a:solidFill>
                          <a:latin typeface="宋体" panose="02010600030101010101" pitchFamily="2" charset="-122"/>
                          <a:ea typeface="宋体" panose="02010600030101010101" pitchFamily="2" charset="-122"/>
                          <a:cs typeface="宋体" panose="02010600030101010101" pitchFamily="2" charset="-122"/>
                        </a:rPr>
                        <a:t>井裂缝方向（°）</a:t>
                      </a:r>
                      <a:endParaRPr lang="en-US" sz="120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不过井裂缝方位(°)</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近井裂缝方向（°）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690880">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155.1</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191.6</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94.2</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68.5</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23.5</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solidFill>
                            <a:schemeClr val="tx1"/>
                          </a:solidFill>
                          <a:latin typeface="宋体" panose="02010600030101010101" pitchFamily="2" charset="-122"/>
                          <a:ea typeface="宋体" panose="02010600030101010101" pitchFamily="2" charset="-122"/>
                          <a:cs typeface="宋体" panose="02010600030101010101" pitchFamily="2" charset="-122"/>
                        </a:rPr>
                        <a:t>NE67</a:t>
                      </a:r>
                      <a:r>
                        <a:rPr lang="zh-CN" altLang="en-US" sz="12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sz="1200">
                          <a:solidFill>
                            <a:schemeClr val="tx1"/>
                          </a:solidFill>
                          <a:latin typeface="宋体" panose="02010600030101010101" pitchFamily="2" charset="-122"/>
                          <a:ea typeface="宋体" panose="02010600030101010101" pitchFamily="2" charset="-122"/>
                          <a:cs typeface="宋体" panose="02010600030101010101" pitchFamily="2" charset="-122"/>
                        </a:rPr>
                        <a:t>NW48</a:t>
                      </a:r>
                      <a:endParaRPr lang="en-US" sz="120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NE31、NE45</a:t>
                      </a:r>
                      <a:r>
                        <a:rPr lang="zh-CN" altLang="en-US" sz="1200">
                          <a:latin typeface="宋体" panose="02010600030101010101" pitchFamily="2" charset="-122"/>
                          <a:ea typeface="宋体" panose="02010600030101010101" pitchFamily="2" charset="-122"/>
                          <a:cs typeface="宋体" panose="02010600030101010101" pitchFamily="2" charset="-122"/>
                        </a:rPr>
                        <a:t>、</a:t>
                      </a:r>
                      <a:r>
                        <a:rPr lang="en-US" sz="1200">
                          <a:latin typeface="宋体" panose="02010600030101010101" pitchFamily="2" charset="-122"/>
                          <a:ea typeface="宋体" panose="02010600030101010101" pitchFamily="2" charset="-122"/>
                          <a:cs typeface="宋体" panose="02010600030101010101" pitchFamily="2" charset="-122"/>
                        </a:rPr>
                        <a:t>NW6、NW29</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NE20-50</a:t>
                      </a:r>
                      <a:r>
                        <a:rPr lang="zh-CN" altLang="en-US" sz="1200">
                          <a:latin typeface="宋体" panose="02010600030101010101" pitchFamily="2" charset="-122"/>
                          <a:ea typeface="宋体" panose="02010600030101010101" pitchFamily="2" charset="-122"/>
                          <a:cs typeface="宋体" panose="02010600030101010101" pitchFamily="2" charset="-122"/>
                        </a:rPr>
                        <a:t>、</a:t>
                      </a:r>
                      <a:r>
                        <a:rPr lang="en-US" sz="1200">
                          <a:latin typeface="宋体" panose="02010600030101010101" pitchFamily="2" charset="-122"/>
                          <a:ea typeface="宋体" panose="02010600030101010101" pitchFamily="2" charset="-122"/>
                          <a:cs typeface="宋体" panose="02010600030101010101" pitchFamily="2" charset="-122"/>
                        </a:rPr>
                        <a:t>NW30-60</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247井微地震监测</a:t>
            </a:r>
            <a:r>
              <a:rPr lang="zh-CN" altLang="en-US" sz="3600" b="1" dirty="0">
                <a:latin typeface="黑体" panose="02010609060101010101" pitchFamily="49" charset="-122"/>
                <a:ea typeface="黑体" panose="02010609060101010101" pitchFamily="49" charset="-122"/>
                <a:sym typeface="+mn-ea"/>
              </a:rPr>
              <a:t>总结</a:t>
            </a:r>
            <a:r>
              <a:rPr lang="zh-CN" altLang="en-US" sz="3600" b="1" dirty="0">
                <a:latin typeface="黑体" panose="02010609060101010101" pitchFamily="49" charset="-122"/>
                <a:ea typeface="黑体" panose="02010609060101010101" pitchFamily="49" charset="-122"/>
              </a:rPr>
              <a:t> </a:t>
            </a:r>
            <a:endParaRPr lang="zh-CN" altLang="en-US" sz="3600" b="1" dirty="0">
              <a:latin typeface="黑体" panose="02010609060101010101" pitchFamily="49" charset="-122"/>
              <a:ea typeface="黑体" panose="02010609060101010101" pitchFamily="49" charset="-122"/>
            </a:endParaRPr>
          </a:p>
        </p:txBody>
      </p:sp>
      <p:sp>
        <p:nvSpPr>
          <p:cNvPr id="2" name="文本框 1"/>
          <p:cNvSpPr txBox="1"/>
          <p:nvPr/>
        </p:nvSpPr>
        <p:spPr>
          <a:xfrm>
            <a:off x="827405" y="1340485"/>
            <a:ext cx="7798435" cy="4661535"/>
          </a:xfrm>
          <a:prstGeom prst="rect">
            <a:avLst/>
          </a:prstGeom>
          <a:noFill/>
          <a:ln w="9525">
            <a:noFill/>
          </a:ln>
        </p:spPr>
        <p:txBody>
          <a:bodyPr wrap="square">
            <a:spAutoFit/>
          </a:bodyPr>
          <a:p>
            <a:pPr marL="285750" indent="-285750">
              <a:lnSpc>
                <a:spcPct val="150000"/>
              </a:lnSpc>
              <a:buFont typeface="Wingdings" panose="05000000000000000000" charset="0"/>
              <a:buChar char="Ø"/>
            </a:pPr>
            <a:r>
              <a:rPr sz="1800"/>
              <a:t>水力压裂产生了多条不过井裂缝，裂缝方位为NE31°、NE45°、NW6°和NW29°。不过井斜切裂隙的存在是压裂影响区渗透性的重要贡献者。</a:t>
            </a:r>
            <a:endParaRPr sz="1800"/>
          </a:p>
          <a:p>
            <a:pPr marL="285750" indent="-285750">
              <a:lnSpc>
                <a:spcPct val="150000"/>
              </a:lnSpc>
              <a:buFont typeface="Wingdings" panose="05000000000000000000" charset="0"/>
              <a:buChar char="Ø"/>
            </a:pPr>
            <a:r>
              <a:rPr sz="1800"/>
              <a:t>根据微地震诱发信号，绘出了近井地带可能存在的原生裂隙，近井裂隙走向约为NE20-50°，NW30-60°。NE向裂缝占据优势地位。</a:t>
            </a:r>
            <a:endParaRPr sz="1800"/>
          </a:p>
          <a:p>
            <a:pPr marL="285750" indent="-285750">
              <a:lnSpc>
                <a:spcPct val="150000"/>
              </a:lnSpc>
              <a:buFont typeface="Wingdings" panose="05000000000000000000" charset="0"/>
              <a:buChar char="Ø"/>
            </a:pPr>
            <a:r>
              <a:rPr sz="1800"/>
              <a:t>由微地震时间-频度图可以看到，在时间进程上，微地震分布可以分为初始破裂、正常施工、压力变化、关井四簇，破裂时微地震破裂过程明显；关井时微地震频度较高。</a:t>
            </a:r>
            <a:endParaRPr sz="1800"/>
          </a:p>
          <a:p>
            <a:pPr marL="285750" indent="-285750">
              <a:lnSpc>
                <a:spcPct val="150000"/>
              </a:lnSpc>
              <a:buFont typeface="Wingdings" panose="05000000000000000000" charset="0"/>
              <a:buChar char="Ø"/>
            </a:pPr>
            <a:r>
              <a:rPr sz="1800"/>
              <a:t>人工裂缝以张性震源为主，压裂效果较好；裂缝方位及分布可能受到区域应力作用及原地构造影响，整体裂缝方向沿着北东东向。形成较宽的裂缝展布，利于油田开采</a:t>
            </a:r>
            <a:r>
              <a:rPr lang="zh-CN" sz="1800"/>
              <a:t>。</a:t>
            </a:r>
            <a:endParaRPr lang="zh-CN" sz="18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247井监测认识及建议</a:t>
            </a:r>
            <a:endParaRPr lang="zh-CN" altLang="en-US" sz="3600" b="1" dirty="0">
              <a:latin typeface="黑体" panose="02010609060101010101" pitchFamily="49" charset="-122"/>
              <a:ea typeface="黑体" panose="02010609060101010101" pitchFamily="49" charset="-122"/>
            </a:endParaRPr>
          </a:p>
        </p:txBody>
      </p:sp>
      <p:sp>
        <p:nvSpPr>
          <p:cNvPr id="2" name="文本框 1"/>
          <p:cNvSpPr txBox="1"/>
          <p:nvPr/>
        </p:nvSpPr>
        <p:spPr>
          <a:xfrm>
            <a:off x="827405" y="1340485"/>
            <a:ext cx="7798435" cy="2999740"/>
          </a:xfrm>
          <a:prstGeom prst="rect">
            <a:avLst/>
          </a:prstGeom>
          <a:noFill/>
          <a:ln w="9525">
            <a:noFill/>
          </a:ln>
        </p:spPr>
        <p:txBody>
          <a:bodyPr wrap="square">
            <a:spAutoFit/>
          </a:bodyPr>
          <a:p>
            <a:pPr marL="285750" indent="-285750">
              <a:lnSpc>
                <a:spcPct val="150000"/>
              </a:lnSpc>
              <a:buFont typeface="Wingdings" panose="05000000000000000000" charset="0"/>
              <a:buChar char="Ø"/>
            </a:pPr>
            <a:r>
              <a:rPr lang="zh-CN" altLang="en-US" sz="1800">
                <a:sym typeface="+mn-ea"/>
              </a:rPr>
              <a:t>人工裂缝以张性震源为主，压裂效果较好。</a:t>
            </a:r>
            <a:endParaRPr sz="1800"/>
          </a:p>
          <a:p>
            <a:pPr marL="285750" indent="-285750">
              <a:lnSpc>
                <a:spcPct val="150000"/>
              </a:lnSpc>
              <a:buFont typeface="Wingdings" panose="05000000000000000000" charset="0"/>
              <a:buChar char="Ø"/>
            </a:pPr>
            <a:r>
              <a:rPr sz="1800">
                <a:sym typeface="+mn-ea"/>
              </a:rPr>
              <a:t>裂缝方位及分布可能受到区域应力作用及原地构造影响，整体裂缝方向沿着北</a:t>
            </a:r>
            <a:r>
              <a:rPr lang="zh-CN" sz="1800">
                <a:sym typeface="+mn-ea"/>
              </a:rPr>
              <a:t>东</a:t>
            </a:r>
            <a:r>
              <a:rPr sz="1800">
                <a:sym typeface="+mn-ea"/>
              </a:rPr>
              <a:t>向，出现北</a:t>
            </a:r>
            <a:r>
              <a:rPr lang="zh-CN" sz="1800">
                <a:sym typeface="+mn-ea"/>
              </a:rPr>
              <a:t>北</a:t>
            </a:r>
            <a:r>
              <a:rPr sz="1800">
                <a:sym typeface="+mn-ea"/>
              </a:rPr>
              <a:t>东</a:t>
            </a:r>
            <a:r>
              <a:rPr lang="zh-CN" sz="1800">
                <a:sym typeface="+mn-ea"/>
              </a:rPr>
              <a:t>、北西</a:t>
            </a:r>
            <a:r>
              <a:rPr sz="1800">
                <a:sym typeface="+mn-ea"/>
              </a:rPr>
              <a:t>方向支裂缝。建议井网布置时，北</a:t>
            </a:r>
            <a:r>
              <a:rPr lang="zh-CN" sz="1800">
                <a:sym typeface="+mn-ea"/>
              </a:rPr>
              <a:t>东</a:t>
            </a:r>
            <a:r>
              <a:rPr sz="1800">
                <a:sym typeface="+mn-ea"/>
              </a:rPr>
              <a:t>方向采用较大的井距</a:t>
            </a:r>
            <a:r>
              <a:rPr sz="1800"/>
              <a:t>。</a:t>
            </a:r>
            <a:endParaRPr sz="1800"/>
          </a:p>
          <a:p>
            <a:pPr marL="285750" indent="-285750">
              <a:lnSpc>
                <a:spcPct val="150000"/>
              </a:lnSpc>
              <a:buFont typeface="Wingdings" panose="05000000000000000000" charset="0"/>
              <a:buChar char="Ø"/>
            </a:pPr>
            <a:r>
              <a:rPr sz="1800"/>
              <a:t>在</a:t>
            </a:r>
            <a:r>
              <a:rPr lang="zh-CN" sz="1800">
                <a:solidFill>
                  <a:srgbClr val="FF0000"/>
                </a:solidFill>
              </a:rPr>
              <a:t>北东</a:t>
            </a:r>
            <a:r>
              <a:rPr sz="1800"/>
              <a:t>方向采用较大的井距，以适应裂缝方向及分布的影响。</a:t>
            </a:r>
            <a:endParaRPr sz="1800"/>
          </a:p>
          <a:p>
            <a:pPr marL="285750" indent="-285750">
              <a:lnSpc>
                <a:spcPct val="150000"/>
              </a:lnSpc>
              <a:buFont typeface="Wingdings" panose="05000000000000000000" charset="0"/>
              <a:buChar char="Ø"/>
            </a:pPr>
            <a:r>
              <a:rPr sz="1800"/>
              <a:t>考虑裂缝方向对油田开采的影响，调整新井的布置，确保最大程度地利用裂缝的展布，提高油田开采效率。</a:t>
            </a:r>
            <a:endParaRPr sz="18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806井微地震监测结果 </a:t>
            </a:r>
            <a:endParaRPr lang="zh-CN" altLang="en-US" sz="3600" b="1" dirty="0">
              <a:latin typeface="黑体" panose="02010609060101010101" pitchFamily="49" charset="-122"/>
              <a:ea typeface="黑体" panose="02010609060101010101" pitchFamily="49" charset="-122"/>
            </a:endParaRPr>
          </a:p>
        </p:txBody>
      </p:sp>
      <p:graphicFrame>
        <p:nvGraphicFramePr>
          <p:cNvPr id="3" name="表格 2"/>
          <p:cNvGraphicFramePr/>
          <p:nvPr>
            <p:custDataLst>
              <p:tags r:id="rId2"/>
            </p:custDataLst>
          </p:nvPr>
        </p:nvGraphicFramePr>
        <p:xfrm>
          <a:off x="964565" y="2102485"/>
          <a:ext cx="7073900" cy="2880995"/>
        </p:xfrm>
        <a:graphic>
          <a:graphicData uri="http://schemas.openxmlformats.org/drawingml/2006/table">
            <a:tbl>
              <a:tblPr/>
              <a:tblGrid>
                <a:gridCol w="1275715"/>
                <a:gridCol w="2133600"/>
                <a:gridCol w="1660525"/>
                <a:gridCol w="2004060"/>
              </a:tblGrid>
              <a:tr h="473075">
                <a:tc>
                  <a:txBody>
                    <a:bodyPr/>
                    <a:p>
                      <a:pPr algn="ctr">
                        <a:buNone/>
                      </a:pPr>
                      <a:r>
                        <a:rPr lang="en-US" sz="1400">
                          <a:latin typeface="Times New Roman" panose="02020603050405020304" pitchFamily="18" charset="0"/>
                          <a:cs typeface="Times New Roman" panose="02020603050405020304" pitchFamily="18" charset="0"/>
                        </a:rPr>
                        <a:t>井名</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algn="ctr">
                        <a:buNone/>
                      </a:pPr>
                      <a:r>
                        <a:rPr lang="en-US" sz="1400">
                          <a:latin typeface="+mj-lt"/>
                          <a:ea typeface="宋体" panose="02010600030101010101" pitchFamily="2" charset="-122"/>
                          <a:cs typeface="+mj-lt"/>
                        </a:rPr>
                        <a:t>806</a:t>
                      </a:r>
                      <a:r>
                        <a:rPr lang="en-US" sz="1400">
                          <a:latin typeface="宋体" panose="02010600030101010101" pitchFamily="2" charset="-122"/>
                          <a:ea typeface="宋体" panose="02010600030101010101" pitchFamily="2" charset="-122"/>
                          <a:cs typeface="宋体" panose="02010600030101010101" pitchFamily="2" charset="-122"/>
                        </a:rPr>
                        <a:t>井</a:t>
                      </a: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73075">
                <a:tc>
                  <a:txBody>
                    <a:bodyPr/>
                    <a:p>
                      <a:pPr algn="ctr">
                        <a:buNone/>
                      </a:pPr>
                      <a:r>
                        <a:rPr lang="en-US" sz="1400">
                          <a:latin typeface="宋体" panose="02010600030101010101" pitchFamily="2" charset="-122"/>
                          <a:ea typeface="宋体" panose="02010600030101010101" pitchFamily="2" charset="-122"/>
                          <a:cs typeface="宋体" panose="02010600030101010101" pitchFamily="2" charset="-122"/>
                        </a:rPr>
                        <a:t>地理位置</a:t>
                      </a: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algn="ctr">
                        <a:buNone/>
                      </a:pPr>
                      <a:endParaRPr lang="en-US"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74345">
                <a:tc>
                  <a:txBody>
                    <a:bodyPr/>
                    <a:p>
                      <a:pPr algn="ctr">
                        <a:buNone/>
                      </a:pPr>
                      <a:r>
                        <a:rPr lang="en-US" sz="1400">
                          <a:solidFill>
                            <a:srgbClr val="000000"/>
                          </a:solidFill>
                          <a:latin typeface="Times New Roman" panose="02020603050405020304" pitchFamily="18" charset="0"/>
                          <a:cs typeface="Times New Roman" panose="02020603050405020304" pitchFamily="18" charset="0"/>
                        </a:rPr>
                        <a:t>监测日期</a:t>
                      </a:r>
                      <a:endParaRPr lang="en-US" altLang="en-US" sz="14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t>2024年9月7日</a:t>
                      </a:r>
                      <a:endParaRPr lang="en-US" sz="1400"/>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Times New Roman" panose="02020603050405020304" pitchFamily="18" charset="0"/>
                          <a:cs typeface="Times New Roman" panose="02020603050405020304" pitchFamily="18" charset="0"/>
                        </a:rPr>
                        <a:t>当日天气</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400">
                          <a:latin typeface="Times New Roman" panose="02020603050405020304" pitchFamily="18" charset="0"/>
                          <a:cs typeface="Times New Roman" panose="02020603050405020304" pitchFamily="18" charset="0"/>
                        </a:rPr>
                        <a:t>晴</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73075">
                <a:tc>
                  <a:txBody>
                    <a:bodyPr/>
                    <a:p>
                      <a:pPr algn="ctr">
                        <a:buNone/>
                      </a:pPr>
                      <a:r>
                        <a:rPr lang="en-US" sz="1400">
                          <a:latin typeface="Times New Roman" panose="02020603050405020304" pitchFamily="18" charset="0"/>
                          <a:cs typeface="Times New Roman" panose="02020603050405020304" pitchFamily="18" charset="0"/>
                        </a:rPr>
                        <a:t>参加人员</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algn="ctr">
                        <a:buNone/>
                      </a:pPr>
                      <a:r>
                        <a:rPr lang="en-US" sz="1400">
                          <a:latin typeface="宋体" panose="02010600030101010101" pitchFamily="2" charset="-122"/>
                          <a:ea typeface="宋体" panose="02010600030101010101" pitchFamily="2" charset="-122"/>
                          <a:cs typeface="宋体" panose="02010600030101010101" pitchFamily="2" charset="-122"/>
                        </a:rPr>
                        <a:t>韩志明  夏提克 哈叶尔汗</a:t>
                      </a:r>
                      <a:endParaRPr 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93395">
                <a:tc>
                  <a:txBody>
                    <a:bodyPr/>
                    <a:p>
                      <a:pPr algn="ctr">
                        <a:buNone/>
                      </a:pPr>
                      <a:r>
                        <a:rPr lang="en-US" sz="1400">
                          <a:latin typeface="Times New Roman" panose="02020603050405020304" pitchFamily="18" charset="0"/>
                          <a:cs typeface="Times New Roman" panose="02020603050405020304" pitchFamily="18" charset="0"/>
                        </a:rPr>
                        <a:t>监测</a:t>
                      </a:r>
                      <a:r>
                        <a:rPr lang="en-US" sz="1400">
                          <a:latin typeface="宋体" panose="02010600030101010101" pitchFamily="2" charset="-122"/>
                          <a:ea typeface="宋体" panose="02010600030101010101" pitchFamily="2" charset="-122"/>
                          <a:cs typeface="宋体" panose="02010600030101010101" pitchFamily="2" charset="-122"/>
                        </a:rPr>
                        <a:t>层段/m</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algn="ctr">
                        <a:lnSpc>
                          <a:spcPct val="100000"/>
                        </a:lnSpc>
                        <a:buClrTx/>
                        <a:buSzTx/>
                        <a:buFontTx/>
                      </a:pPr>
                      <a:r>
                        <a:rPr lang="en-US" sz="1400"/>
                        <a:t>2640.0-2664.0</a:t>
                      </a:r>
                      <a:endParaRPr lang="en-US" sz="1400"/>
                    </a:p>
                  </a:txBody>
                  <a:tcPr marL="68580" marR="68580" marT="0" marB="0"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algn="ctr">
                        <a:lnSpc>
                          <a:spcPct val="100000"/>
                        </a:lnSpc>
                        <a:buClrTx/>
                        <a:buSzTx/>
                        <a:buFontTx/>
                      </a:pPr>
                      <a:r>
                        <a:rPr lang="en-US" sz="1400"/>
                        <a:t>台站数量/台</a:t>
                      </a:r>
                      <a:endParaRPr lang="en-US" sz="1400"/>
                    </a:p>
                  </a:txBody>
                  <a:tcPr marL="68580" marR="68580" marT="0" marB="0"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algn="ctr">
                        <a:lnSpc>
                          <a:spcPct val="100000"/>
                        </a:lnSpc>
                        <a:buClrTx/>
                        <a:buSzTx/>
                        <a:buFontTx/>
                      </a:pPr>
                      <a:r>
                        <a:rPr lang="en-US" sz="1400"/>
                        <a:t>8</a:t>
                      </a:r>
                      <a:endParaRPr lang="en-US" sz="1400"/>
                    </a:p>
                  </a:txBody>
                  <a:tcPr marL="68580" marR="68580" marT="0" marB="0"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4030">
                <a:tc>
                  <a:txBody>
                    <a:bodyPr/>
                    <a:p>
                      <a:pPr algn="ctr">
                        <a:buNone/>
                      </a:pPr>
                      <a:r>
                        <a:rPr lang="en-US" sz="1400">
                          <a:latin typeface="Times New Roman" panose="02020603050405020304" pitchFamily="18" charset="0"/>
                          <a:cs typeface="Times New Roman" panose="02020603050405020304" pitchFamily="18" charset="0"/>
                        </a:rPr>
                        <a:t>监测时间</a:t>
                      </a:r>
                      <a:endParaRPr lang="en-US" altLang="en-US" sz="140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algn="ctr">
                        <a:lnSpc>
                          <a:spcPct val="100000"/>
                        </a:lnSpc>
                        <a:buClrTx/>
                        <a:buSzTx/>
                        <a:buFontTx/>
                      </a:pPr>
                      <a:r>
                        <a:rPr lang="en-US" sz="1400"/>
                        <a:t>15:55</a:t>
                      </a:r>
                      <a:endParaRPr lang="en-US" sz="1400"/>
                    </a:p>
                  </a:txBody>
                  <a:tcPr marL="68580" marR="68580" marT="0" marB="0"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algn="ctr">
                        <a:lnSpc>
                          <a:spcPct val="100000"/>
                        </a:lnSpc>
                        <a:buClrTx/>
                        <a:buSzTx/>
                        <a:buFontTx/>
                      </a:pPr>
                      <a:r>
                        <a:rPr lang="en-US" sz="1400"/>
                        <a:t>结束时间</a:t>
                      </a:r>
                      <a:endParaRPr lang="en-US" sz="1400"/>
                    </a:p>
                  </a:txBody>
                  <a:tcPr marL="68580" marR="68580" marT="0" marB="0"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algn="ctr">
                        <a:lnSpc>
                          <a:spcPct val="100000"/>
                        </a:lnSpc>
                        <a:buClrTx/>
                        <a:buSzTx/>
                        <a:buFontTx/>
                      </a:pPr>
                      <a:r>
                        <a:rPr lang="en-US" sz="1400"/>
                        <a:t>16:46</a:t>
                      </a:r>
                      <a:endParaRPr lang="en-US" sz="1400"/>
                    </a:p>
                  </a:txBody>
                  <a:tcPr marL="68580" marR="68580" marT="0" marB="0"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文本框 4"/>
          <p:cNvSpPr txBox="1"/>
          <p:nvPr/>
        </p:nvSpPr>
        <p:spPr>
          <a:xfrm>
            <a:off x="827088" y="5156200"/>
            <a:ext cx="7727950" cy="829945"/>
          </a:xfrm>
          <a:prstGeom prst="rect">
            <a:avLst/>
          </a:prstGeom>
          <a:noFill/>
          <a:ln w="9525">
            <a:noFill/>
          </a:ln>
        </p:spPr>
        <p:txBody>
          <a:bodyPr anchor="t" anchorCtr="0">
            <a:spAutoFit/>
          </a:bodyPr>
          <a:lstStyle/>
          <a:p>
            <a:r>
              <a:rPr lang="zh-CN" altLang="en-US" sz="1600" dirty="0">
                <a:latin typeface="宋体" panose="02010600030101010101" pitchFamily="2" charset="-122"/>
                <a:ea typeface="宋体" panose="02010600030101010101" pitchFamily="2" charset="-122"/>
                <a:sym typeface="宋体" panose="02010600030101010101" pitchFamily="2" charset="-122"/>
              </a:rPr>
              <a:t>     该项目使用平面微地震监测台网，使用</a:t>
            </a:r>
            <a:r>
              <a:rPr lang="en-US" altLang="zh-CN" sz="1600" dirty="0">
                <a:latin typeface="宋体" panose="02010600030101010101" pitchFamily="2" charset="-122"/>
                <a:ea typeface="宋体" panose="02010600030101010101" pitchFamily="2" charset="-122"/>
                <a:sym typeface="宋体" panose="02010600030101010101" pitchFamily="2" charset="-122"/>
              </a:rPr>
              <a:t>8</a:t>
            </a:r>
            <a:r>
              <a:rPr lang="zh-CN" altLang="en-US" sz="1600" dirty="0">
                <a:latin typeface="宋体" panose="02010600030101010101" pitchFamily="2" charset="-122"/>
                <a:ea typeface="宋体" panose="02010600030101010101" pitchFamily="2" charset="-122"/>
                <a:sym typeface="宋体" panose="02010600030101010101" pitchFamily="2" charset="-122"/>
              </a:rPr>
              <a:t>台三分量分站。图中坐标是以压裂作业层在地面的投影为坐标原点，水平轴沿东西向，向东为正；垂直轴沿南北向，向北为正。图中红色图标表示井口位置，紫色图标代表检波器的位置。</a:t>
            </a:r>
            <a:endParaRPr lang="zh-CN" altLang="en-US" sz="1600" dirty="0">
              <a:latin typeface="宋体" panose="02010600030101010101" pitchFamily="2" charset="-122"/>
              <a:ea typeface="宋体" panose="02010600030101010101" pitchFamily="2" charset="-122"/>
              <a:sym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p>
            <a:pPr marL="838200" indent="-838200"/>
            <a:r>
              <a:rPr lang="zh-CN" altLang="en-US" sz="3600" b="1" dirty="0">
                <a:latin typeface="黑体" panose="02010609060101010101" pitchFamily="49" charset="-122"/>
                <a:ea typeface="黑体" panose="02010609060101010101" pitchFamily="49" charset="-122"/>
              </a:rPr>
              <a:t>806井微地震监测结果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1" descr="D:/ZHUJIANGMOER/2024/KKM/806/806井_台站分布图.png806井_台站分布图"/>
          <p:cNvPicPr>
            <a:picLocks noChangeAspect="1"/>
          </p:cNvPicPr>
          <p:nvPr/>
        </p:nvPicPr>
        <p:blipFill>
          <a:blip r:embed="rId2"/>
          <a:srcRect l="1534" r="1534"/>
          <a:stretch>
            <a:fillRect/>
          </a:stretch>
        </p:blipFill>
        <p:spPr>
          <a:xfrm>
            <a:off x="2540000" y="1484630"/>
            <a:ext cx="4302125" cy="3559810"/>
          </a:xfrm>
          <a:prstGeom prst="rect">
            <a:avLst/>
          </a:prstGeom>
          <a:noFill/>
          <a:ln w="9525">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p>
            <a:pPr marL="838200" indent="-838200"/>
            <a:r>
              <a:rPr lang="zh-CN" altLang="en-US" sz="3600" b="1" dirty="0">
                <a:latin typeface="黑体" panose="02010609060101010101" pitchFamily="49" charset="-122"/>
                <a:ea typeface="黑体" panose="02010609060101010101" pitchFamily="49" charset="-122"/>
              </a:rPr>
              <a:t>806井微地震监测结果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nvSpPr>
        <p:spPr>
          <a:xfrm>
            <a:off x="2051685" y="5516880"/>
            <a:ext cx="5080000" cy="306705"/>
          </a:xfrm>
          <a:prstGeom prst="rect">
            <a:avLst/>
          </a:prstGeom>
          <a:noFill/>
          <a:ln w="9525">
            <a:noFill/>
          </a:ln>
        </p:spPr>
        <p:txBody>
          <a:bodyPr>
            <a:spAutoFit/>
          </a:bodyPr>
          <a:p>
            <a:pPr indent="127000" algn="ctr"/>
            <a:r>
              <a:rPr lang="zh-CN" altLang="en-US" sz="1400">
                <a:latin typeface="宋体" panose="02010600030101010101" pitchFamily="2" charset="-122"/>
                <a:ea typeface="宋体" panose="02010600030101010101" pitchFamily="2" charset="-122"/>
                <a:cs typeface="宋体" panose="02010600030101010101" pitchFamily="2" charset="-122"/>
              </a:rPr>
              <a:t>压裂监测现场</a:t>
            </a:r>
            <a:endParaRPr lang="zh-CN" altLang="en-US" sz="1400">
              <a:latin typeface="宋体" panose="02010600030101010101" pitchFamily="2" charset="-122"/>
              <a:ea typeface="宋体" panose="02010600030101010101" pitchFamily="2" charset="-122"/>
              <a:cs typeface="宋体" panose="02010600030101010101" pitchFamily="2" charset="-122"/>
            </a:endParaRPr>
          </a:p>
        </p:txBody>
      </p:sp>
      <p:pic>
        <p:nvPicPr>
          <p:cNvPr id="2" name="图片 -2147482407" descr="IMG20240917171416"/>
          <p:cNvPicPr>
            <a:picLocks noChangeAspect="1"/>
          </p:cNvPicPr>
          <p:nvPr/>
        </p:nvPicPr>
        <p:blipFill>
          <a:blip r:embed="rId2"/>
          <a:stretch>
            <a:fillRect/>
          </a:stretch>
        </p:blipFill>
        <p:spPr>
          <a:xfrm>
            <a:off x="1979930" y="1458913"/>
            <a:ext cx="5253990" cy="3940175"/>
          </a:xfrm>
          <a:prstGeom prst="rect">
            <a:avLst/>
          </a:prstGeom>
          <a:noFill/>
          <a:ln w="9525">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文本框 99"/>
          <p:cNvSpPr txBox="1"/>
          <p:nvPr/>
        </p:nvSpPr>
        <p:spPr>
          <a:xfrm>
            <a:off x="2123123" y="1577975"/>
            <a:ext cx="4465637" cy="337185"/>
          </a:xfrm>
          <a:prstGeom prst="rect">
            <a:avLst/>
          </a:prstGeom>
          <a:noFill/>
          <a:ln w="9525">
            <a:noFill/>
          </a:ln>
        </p:spPr>
        <p:txBody>
          <a:bodyPr anchor="t" anchorCtr="0">
            <a:spAutoFit/>
          </a:bodyPr>
          <a:lstStyle/>
          <a:p>
            <a:pPr algn="ctr"/>
            <a:r>
              <a:rPr lang="zh-CN" altLang="en-US" sz="1600" dirty="0">
                <a:latin typeface="宋体" panose="02010600030101010101" pitchFamily="2" charset="-122"/>
                <a:ea typeface="宋体" panose="02010600030101010101" pitchFamily="2" charset="-122"/>
              </a:rPr>
              <a:t>806井微地震监测台站坐标表</a:t>
            </a:r>
            <a:endParaRPr lang="zh-CN" altLang="en-US" sz="1600" dirty="0">
              <a:latin typeface="宋体" panose="02010600030101010101" pitchFamily="2" charset="-122"/>
              <a:ea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806井微地震监测结果 </a:t>
            </a:r>
            <a:endParaRPr lang="zh-CN" altLang="en-US" sz="3600" b="1" dirty="0">
              <a:latin typeface="黑体" panose="02010609060101010101" pitchFamily="49" charset="-122"/>
              <a:ea typeface="黑体" panose="02010609060101010101" pitchFamily="49" charset="-122"/>
            </a:endParaRPr>
          </a:p>
        </p:txBody>
      </p:sp>
      <p:graphicFrame>
        <p:nvGraphicFramePr>
          <p:cNvPr id="3" name="表格 2"/>
          <p:cNvGraphicFramePr/>
          <p:nvPr>
            <p:custDataLst>
              <p:tags r:id="rId2"/>
            </p:custDataLst>
          </p:nvPr>
        </p:nvGraphicFramePr>
        <p:xfrm>
          <a:off x="1844675" y="2108835"/>
          <a:ext cx="5271135" cy="3046095"/>
        </p:xfrm>
        <a:graphic>
          <a:graphicData uri="http://schemas.openxmlformats.org/drawingml/2006/table">
            <a:tbl>
              <a:tblPr/>
              <a:tblGrid>
                <a:gridCol w="1329690"/>
                <a:gridCol w="1941195"/>
                <a:gridCol w="2000250"/>
              </a:tblGrid>
              <a:tr h="338455">
                <a:tc>
                  <a:txBody>
                    <a:bodyPr/>
                    <a:p>
                      <a:pPr algn="ctr">
                        <a:buNone/>
                      </a:pPr>
                      <a:r>
                        <a:rPr lang="en-US" sz="1200">
                          <a:solidFill>
                            <a:srgbClr val="000000"/>
                          </a:solidFill>
                          <a:latin typeface="宋体" panose="02010600030101010101" pitchFamily="2" charset="-122"/>
                          <a:ea typeface="宋体" panose="02010600030101010101" pitchFamily="2" charset="-122"/>
                          <a:cs typeface="宋体" panose="02010600030101010101" pitchFamily="2" charset="-122"/>
                        </a:rPr>
                        <a:t>点位</a:t>
                      </a:r>
                      <a:endParaRPr lang="en-US" altLang="en-US" sz="12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宋体" panose="02010600030101010101" pitchFamily="2" charset="-122"/>
                          <a:ea typeface="宋体" panose="02010600030101010101" pitchFamily="2" charset="-122"/>
                          <a:cs typeface="宋体" panose="02010600030101010101" pitchFamily="2" charset="-122"/>
                        </a:rPr>
                        <a:t>经度</a:t>
                      </a:r>
                      <a:endParaRPr lang="en-US" altLang="en-US" sz="12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200">
                          <a:latin typeface="宋体" panose="02010600030101010101" pitchFamily="2" charset="-122"/>
                          <a:ea typeface="宋体" panose="02010600030101010101" pitchFamily="2" charset="-122"/>
                          <a:cs typeface="宋体" panose="02010600030101010101" pitchFamily="2" charset="-122"/>
                        </a:rPr>
                        <a:t>纬度</a:t>
                      </a:r>
                      <a:endParaRPr lang="en-US"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P1</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53.96522999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44.84410190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P2</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53.96729529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44.84288857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P3</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53.96717191</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44.84056452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P4</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53.96569133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44.83922558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P5</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53.96234393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44.83906582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P6</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53.96019816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44.84014610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P7</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53.96004528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44.84266415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p>
                      <a:pPr algn="ctr">
                        <a:buNone/>
                      </a:pPr>
                      <a:r>
                        <a:rPr lang="en-US" sz="1100">
                          <a:solidFill>
                            <a:srgbClr val="000000"/>
                          </a:solidFill>
                          <a:latin typeface="宋体" panose="02010600030101010101" pitchFamily="2" charset="-122"/>
                          <a:ea typeface="宋体" panose="02010600030101010101" pitchFamily="2" charset="-122"/>
                          <a:cs typeface="宋体" panose="02010600030101010101" pitchFamily="2" charset="-122"/>
                        </a:rPr>
                        <a:t>P8</a:t>
                      </a:r>
                      <a:endParaRPr lang="en-US" altLang="en-US" sz="110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53.96215081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ClrTx/>
                        <a:buSzTx/>
                        <a:buFontTx/>
                      </a:pPr>
                      <a:r>
                        <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rPr>
                        <a:t>44.84403344 </a:t>
                      </a:r>
                      <a:endParaRPr lang="en-US" sz="1100" b="0" i="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533650" y="3881438"/>
            <a:ext cx="1322388" cy="252413"/>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altLang="en-US"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四维立体图</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
        <p:nvSpPr>
          <p:cNvPr id="7" name="文本框 6"/>
          <p:cNvSpPr txBox="1"/>
          <p:nvPr/>
        </p:nvSpPr>
        <p:spPr>
          <a:xfrm>
            <a:off x="6280150" y="3883025"/>
            <a:ext cx="774700" cy="250825"/>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altLang="en-US"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俯视图</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
        <p:nvSpPr>
          <p:cNvPr id="8" name="文本框 7"/>
          <p:cNvSpPr txBox="1"/>
          <p:nvPr/>
        </p:nvSpPr>
        <p:spPr>
          <a:xfrm>
            <a:off x="1492250" y="6478588"/>
            <a:ext cx="3284538" cy="252730"/>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东西向侧视图</a:t>
            </a:r>
            <a:endPar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5942013" y="6478588"/>
            <a:ext cx="1600200" cy="252730"/>
          </a:xfrm>
          <a:prstGeom prst="rect">
            <a:avLst/>
          </a:prstGeom>
          <a:noFill/>
          <a:ln w="9525">
            <a:noFill/>
          </a:ln>
        </p:spPr>
        <p:txBody>
          <a:bodyPr>
            <a:spAutoFit/>
          </a:bodyPr>
          <a:lstStyle/>
          <a:p>
            <a:pPr marR="0" algn="ctr" defTabSz="914400">
              <a:buClrTx/>
              <a:buSzTx/>
              <a:buFont typeface="Arial" panose="020B0604020202020204" pitchFamily="34" charset="0"/>
              <a:buNone/>
              <a:defRPr/>
            </a:pPr>
            <a:r>
              <a:rPr kumimoji="0" lang="zh-CN" altLang="en-US"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南北向侧视图</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806井微地震监测结果 </a:t>
            </a:r>
            <a:endParaRPr lang="zh-CN" altLang="en-US" sz="3600" b="1" dirty="0">
              <a:latin typeface="黑体" panose="02010609060101010101" pitchFamily="49" charset="-122"/>
              <a:ea typeface="黑体" panose="02010609060101010101" pitchFamily="49" charset="-122"/>
            </a:endParaRPr>
          </a:p>
        </p:txBody>
      </p:sp>
      <p:pic>
        <p:nvPicPr>
          <p:cNvPr id="10" name="图片 9" descr="PixPin_2024-09-24_16-24-20"/>
          <p:cNvPicPr>
            <a:picLocks noChangeAspect="1"/>
          </p:cNvPicPr>
          <p:nvPr/>
        </p:nvPicPr>
        <p:blipFill>
          <a:blip r:embed="rId2"/>
          <a:stretch>
            <a:fillRect/>
          </a:stretch>
        </p:blipFill>
        <p:spPr>
          <a:xfrm>
            <a:off x="1403985" y="1382395"/>
            <a:ext cx="3313430" cy="2423795"/>
          </a:xfrm>
          <a:prstGeom prst="rect">
            <a:avLst/>
          </a:prstGeom>
        </p:spPr>
      </p:pic>
      <p:pic>
        <p:nvPicPr>
          <p:cNvPr id="11" name="图片 10" descr="PixPin_2024-09-24_16-24-52"/>
          <p:cNvPicPr>
            <a:picLocks noChangeAspect="1"/>
          </p:cNvPicPr>
          <p:nvPr/>
        </p:nvPicPr>
        <p:blipFill>
          <a:blip r:embed="rId3"/>
          <a:stretch>
            <a:fillRect/>
          </a:stretch>
        </p:blipFill>
        <p:spPr>
          <a:xfrm>
            <a:off x="5292090" y="1290955"/>
            <a:ext cx="2740660" cy="2626360"/>
          </a:xfrm>
          <a:prstGeom prst="rect">
            <a:avLst/>
          </a:prstGeom>
        </p:spPr>
      </p:pic>
      <p:pic>
        <p:nvPicPr>
          <p:cNvPr id="12" name="图片 11" descr="东西"/>
          <p:cNvPicPr>
            <a:picLocks noChangeAspect="1"/>
          </p:cNvPicPr>
          <p:nvPr/>
        </p:nvPicPr>
        <p:blipFill>
          <a:blip r:embed="rId4"/>
          <a:stretch>
            <a:fillRect/>
          </a:stretch>
        </p:blipFill>
        <p:spPr>
          <a:xfrm>
            <a:off x="1115695" y="4364990"/>
            <a:ext cx="3426460" cy="1823085"/>
          </a:xfrm>
          <a:prstGeom prst="rect">
            <a:avLst/>
          </a:prstGeom>
        </p:spPr>
      </p:pic>
      <p:pic>
        <p:nvPicPr>
          <p:cNvPr id="13" name="图片 12" descr="南北"/>
          <p:cNvPicPr>
            <a:picLocks noChangeAspect="1"/>
          </p:cNvPicPr>
          <p:nvPr/>
        </p:nvPicPr>
        <p:blipFill>
          <a:blip r:embed="rId5"/>
          <a:stretch>
            <a:fillRect/>
          </a:stretch>
        </p:blipFill>
        <p:spPr>
          <a:xfrm>
            <a:off x="5087620" y="4364990"/>
            <a:ext cx="3309620" cy="196723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636010" y="6452870"/>
            <a:ext cx="1979295" cy="252730"/>
          </a:xfrm>
          <a:prstGeom prst="rect">
            <a:avLst/>
          </a:prstGeom>
          <a:noFill/>
          <a:ln w="9525">
            <a:noFill/>
          </a:ln>
        </p:spPr>
        <p:txBody>
          <a:bodyPr wrap="square">
            <a:spAutoFit/>
          </a:bodyPr>
          <a:lstStyle/>
          <a:p>
            <a:pPr marR="0" algn="ctr" defTabSz="914400">
              <a:buClrTx/>
              <a:buSzTx/>
              <a:buFont typeface="Arial" panose="020B0604020202020204" pitchFamily="34" charset="0"/>
              <a:buNone/>
              <a:defRPr/>
            </a:pPr>
            <a:r>
              <a:rPr kumimoji="0" 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裂缝扩展过程动画</a:t>
            </a:r>
            <a:r>
              <a:rPr kumimoji="0" lang="en-US" alt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a:t>
            </a:r>
            <a:r>
              <a:rPr kumimoji="0" lang="zh-CN" altLang="en-US"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播放查看</a:t>
            </a:r>
            <a:r>
              <a:rPr kumimoji="0" lang="en-US" alt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rPr>
              <a:t>)</a:t>
            </a:r>
            <a:endParaRPr kumimoji="0" lang="en-US" altLang="zh-CN" sz="1050" b="1"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806井微地震监测结果 </a:t>
            </a:r>
            <a:endParaRPr lang="zh-CN" altLang="en-US" sz="3600" b="1" dirty="0">
              <a:latin typeface="黑体" panose="02010609060101010101" pitchFamily="49" charset="-122"/>
              <a:ea typeface="黑体" panose="02010609060101010101" pitchFamily="49" charset="-122"/>
            </a:endParaRPr>
          </a:p>
        </p:txBody>
      </p:sp>
      <p:pic>
        <p:nvPicPr>
          <p:cNvPr id="10" name="图片 9" descr="D:/ZHUJIANGMOER/2024/KKM/806/图/动画.gif动画"/>
          <p:cNvPicPr>
            <a:picLocks noChangeAspect="1"/>
          </p:cNvPicPr>
          <p:nvPr/>
        </p:nvPicPr>
        <p:blipFill>
          <a:blip r:embed="rId2"/>
          <a:srcRect/>
          <a:stretch>
            <a:fillRect/>
          </a:stretch>
        </p:blipFill>
        <p:spPr>
          <a:xfrm>
            <a:off x="1978660" y="1290955"/>
            <a:ext cx="5186680" cy="518668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806井微地震监测结果 </a:t>
            </a:r>
            <a:endParaRPr lang="zh-CN" altLang="en-US" sz="3600" b="1" dirty="0">
              <a:latin typeface="黑体" panose="02010609060101010101" pitchFamily="49" charset="-122"/>
              <a:ea typeface="黑体" panose="02010609060101010101" pitchFamily="49" charset="-122"/>
            </a:endParaRPr>
          </a:p>
        </p:txBody>
      </p:sp>
      <p:pic>
        <p:nvPicPr>
          <p:cNvPr id="6" name="内容占位符 5" descr="PixPin_2024-09-24_15-44-55"/>
          <p:cNvPicPr>
            <a:picLocks noChangeAspect="1"/>
          </p:cNvPicPr>
          <p:nvPr>
            <p:ph idx="1"/>
          </p:nvPr>
        </p:nvPicPr>
        <p:blipFill>
          <a:blip r:embed="rId2"/>
          <a:stretch>
            <a:fillRect/>
          </a:stretch>
        </p:blipFill>
        <p:spPr>
          <a:xfrm>
            <a:off x="971550" y="1628775"/>
            <a:ext cx="3509010" cy="3150235"/>
          </a:xfrm>
          <a:prstGeom prst="rect">
            <a:avLst/>
          </a:prstGeom>
        </p:spPr>
      </p:pic>
      <p:pic>
        <p:nvPicPr>
          <p:cNvPr id="7" name="图片 6" descr="PixPin_2024-09-24_15-57-42"/>
          <p:cNvPicPr>
            <a:picLocks noChangeAspect="1"/>
          </p:cNvPicPr>
          <p:nvPr/>
        </p:nvPicPr>
        <p:blipFill>
          <a:blip r:embed="rId3"/>
          <a:stretch>
            <a:fillRect/>
          </a:stretch>
        </p:blipFill>
        <p:spPr>
          <a:xfrm>
            <a:off x="4932045" y="1558925"/>
            <a:ext cx="3582035" cy="3333750"/>
          </a:xfrm>
          <a:prstGeom prst="rect">
            <a:avLst/>
          </a:prstGeom>
        </p:spPr>
      </p:pic>
      <p:sp>
        <p:nvSpPr>
          <p:cNvPr id="100" name="文本框 99"/>
          <p:cNvSpPr txBox="1"/>
          <p:nvPr/>
        </p:nvSpPr>
        <p:spPr>
          <a:xfrm>
            <a:off x="1835785" y="5013325"/>
            <a:ext cx="1750695" cy="252730"/>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三维裂缝立体俯视图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6020753" y="5013325"/>
            <a:ext cx="1600200" cy="250825"/>
          </a:xfrm>
          <a:prstGeom prst="rect">
            <a:avLst/>
          </a:prstGeom>
          <a:noFill/>
          <a:ln w="9525">
            <a:noFill/>
          </a:ln>
        </p:spPr>
        <p:txBody>
          <a:bodyPr>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原生裂隙走向图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custDataLst>
              <p:tags r:id="rId2"/>
            </p:custDataLst>
          </p:nvPr>
        </p:nvSpPr>
        <p:spPr>
          <a:xfrm>
            <a:off x="2051685" y="5373370"/>
            <a:ext cx="1244600" cy="252730"/>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长度正态分布图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custDataLst>
              <p:tags r:id="rId3"/>
            </p:custDataLst>
          </p:nvPr>
        </p:nvSpPr>
        <p:spPr>
          <a:xfrm>
            <a:off x="6156325" y="5373370"/>
            <a:ext cx="1149350" cy="252730"/>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高</a:t>
            </a: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度正态分布图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pic>
        <p:nvPicPr>
          <p:cNvPr id="4" name="内容占位符 3" descr="PixPin_2024-09-24_15-40-39"/>
          <p:cNvPicPr>
            <a:picLocks noChangeAspect="1"/>
          </p:cNvPicPr>
          <p:nvPr>
            <p:ph idx="1"/>
          </p:nvPr>
        </p:nvPicPr>
        <p:blipFill>
          <a:blip r:embed="rId4"/>
          <a:stretch>
            <a:fillRect/>
          </a:stretch>
        </p:blipFill>
        <p:spPr>
          <a:xfrm>
            <a:off x="611505" y="1701165"/>
            <a:ext cx="3863975" cy="3371850"/>
          </a:xfrm>
          <a:prstGeom prst="rect">
            <a:avLst/>
          </a:prstGeom>
        </p:spPr>
      </p:pic>
      <p:pic>
        <p:nvPicPr>
          <p:cNvPr id="5" name="图片 4" descr="PixPin_2024-09-24_15-41-00"/>
          <p:cNvPicPr>
            <a:picLocks noChangeAspect="1"/>
          </p:cNvPicPr>
          <p:nvPr/>
        </p:nvPicPr>
        <p:blipFill>
          <a:blip r:embed="rId5"/>
          <a:stretch>
            <a:fillRect/>
          </a:stretch>
        </p:blipFill>
        <p:spPr>
          <a:xfrm>
            <a:off x="4572000" y="1701165"/>
            <a:ext cx="3983990" cy="33782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custDataLst>
              <p:tags r:id="rId2"/>
            </p:custDataLst>
          </p:nvPr>
        </p:nvSpPr>
        <p:spPr>
          <a:xfrm>
            <a:off x="1619250" y="5310505"/>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所有震源性质分布图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custDataLst>
              <p:tags r:id="rId3"/>
            </p:custDataLst>
          </p:nvPr>
        </p:nvSpPr>
        <p:spPr>
          <a:xfrm>
            <a:off x="5940425" y="5301615"/>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张性震源分布图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7" name="文本框 6"/>
          <p:cNvSpPr txBox="1"/>
          <p:nvPr/>
        </p:nvSpPr>
        <p:spPr>
          <a:xfrm>
            <a:off x="630555" y="5647055"/>
            <a:ext cx="7885430" cy="829945"/>
          </a:xfrm>
          <a:prstGeom prst="rect">
            <a:avLst/>
          </a:prstGeom>
          <a:noFill/>
          <a:ln w="9525">
            <a:noFill/>
          </a:ln>
        </p:spPr>
        <p:txBody>
          <a:bodyPr wrap="square">
            <a:spAutoFit/>
          </a:bodyPr>
          <a:p>
            <a:pPr indent="127000"/>
            <a:r>
              <a:rPr lang="en-US" altLang="zh-CN" sz="1600" dirty="0">
                <a:latin typeface="宋体" panose="02010600030101010101" pitchFamily="2" charset="-122"/>
                <a:ea typeface="宋体" panose="02010600030101010101" pitchFamily="2" charset="-122"/>
              </a:rPr>
              <a:t>   </a:t>
            </a:r>
            <a:r>
              <a:rPr lang="zh-CN" altLang="en-US" sz="1600" dirty="0">
                <a:latin typeface="宋体" panose="02010600030101010101" pitchFamily="2" charset="-122"/>
                <a:ea typeface="宋体" panose="02010600030101010101" pitchFamily="2" charset="-122"/>
              </a:rPr>
              <a:t>压裂所产生的裂缝以张性震源为主，走滑性质裂缝次之，倾滑型数量最少。压裂裂缝力学属性解析为压裂影响区渗透性评估提供了基础数据，可以作为后续研究区储层物性深度研究的基础。</a:t>
            </a:r>
            <a:endParaRPr lang="zh-CN" altLang="en-US" sz="1600" dirty="0">
              <a:latin typeface="宋体" panose="02010600030101010101" pitchFamily="2" charset="-122"/>
              <a:ea typeface="宋体" panose="02010600030101010101" pitchFamily="2" charset="-122"/>
            </a:endParaRPr>
          </a:p>
        </p:txBody>
      </p:sp>
      <p:pic>
        <p:nvPicPr>
          <p:cNvPr id="5" name="内容占位符 4" descr="_全部"/>
          <p:cNvPicPr>
            <a:picLocks noChangeAspect="1"/>
          </p:cNvPicPr>
          <p:nvPr>
            <p:ph idx="1"/>
          </p:nvPr>
        </p:nvPicPr>
        <p:blipFill>
          <a:blip r:embed="rId4"/>
          <a:stretch>
            <a:fillRect/>
          </a:stretch>
        </p:blipFill>
        <p:spPr>
          <a:xfrm>
            <a:off x="755650" y="1412875"/>
            <a:ext cx="3911600" cy="3549015"/>
          </a:xfrm>
          <a:prstGeom prst="rect">
            <a:avLst/>
          </a:prstGeom>
        </p:spPr>
      </p:pic>
      <p:pic>
        <p:nvPicPr>
          <p:cNvPr id="6" name="图片 5" descr="_张性"/>
          <p:cNvPicPr>
            <a:picLocks noChangeAspect="1"/>
          </p:cNvPicPr>
          <p:nvPr/>
        </p:nvPicPr>
        <p:blipFill>
          <a:blip r:embed="rId5"/>
          <a:stretch>
            <a:fillRect/>
          </a:stretch>
        </p:blipFill>
        <p:spPr>
          <a:xfrm>
            <a:off x="4787900" y="1412875"/>
            <a:ext cx="3896995" cy="353568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custDataLst>
              <p:tags r:id="rId2"/>
            </p:custDataLst>
          </p:nvPr>
        </p:nvSpPr>
        <p:spPr>
          <a:xfrm>
            <a:off x="1691640" y="5373370"/>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lang="zh-CN"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顷</a:t>
            </a: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滑震源分布图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custDataLst>
              <p:tags r:id="rId3"/>
            </p:custDataLst>
          </p:nvPr>
        </p:nvSpPr>
        <p:spPr>
          <a:xfrm>
            <a:off x="5723890" y="5373370"/>
            <a:ext cx="1750695" cy="252730"/>
          </a:xfrm>
          <a:prstGeom prst="rect">
            <a:avLst/>
          </a:prstGeom>
          <a:noFill/>
          <a:ln w="9525">
            <a:noFill/>
          </a:ln>
        </p:spPr>
        <p:txBody>
          <a:bodyPr wrap="square">
            <a:spAutoFit/>
          </a:bodyPr>
          <a:p>
            <a:pPr marR="0" algn="ctr" defTabSz="914400">
              <a:buClrTx/>
              <a:buSzTx/>
              <a:buFont typeface="Arial" panose="020B0604020202020204" pitchFamily="34" charset="0"/>
              <a:buNone/>
              <a:defRPr/>
            </a:pPr>
            <a:r>
              <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rPr>
              <a:t>走滑震源分布图</a:t>
            </a:r>
            <a:endParaRPr kumimoji="0" sz="1050" kern="1200" cap="none" spc="0" normalizeH="0" baseline="0" noProof="1">
              <a:latin typeface="宋体" panose="02010600030101010101" pitchFamily="2" charset="-122"/>
              <a:ea typeface="宋体" panose="02010600030101010101" pitchFamily="2" charset="-122"/>
              <a:cs typeface="宋体" panose="02010600030101010101" pitchFamily="2" charset="-122"/>
            </a:endParaRPr>
          </a:p>
        </p:txBody>
      </p:sp>
      <p:pic>
        <p:nvPicPr>
          <p:cNvPr id="5" name="内容占位符 4" descr="_倾滑"/>
          <p:cNvPicPr>
            <a:picLocks noChangeAspect="1"/>
          </p:cNvPicPr>
          <p:nvPr>
            <p:ph idx="1"/>
          </p:nvPr>
        </p:nvPicPr>
        <p:blipFill>
          <a:blip r:embed="rId4"/>
          <a:stretch>
            <a:fillRect/>
          </a:stretch>
        </p:blipFill>
        <p:spPr>
          <a:xfrm>
            <a:off x="530860" y="1412875"/>
            <a:ext cx="3968750" cy="3635375"/>
          </a:xfrm>
          <a:prstGeom prst="rect">
            <a:avLst/>
          </a:prstGeom>
        </p:spPr>
      </p:pic>
      <p:pic>
        <p:nvPicPr>
          <p:cNvPr id="6" name="图片 5" descr="_剪切"/>
          <p:cNvPicPr>
            <a:picLocks noChangeAspect="1"/>
          </p:cNvPicPr>
          <p:nvPr/>
        </p:nvPicPr>
        <p:blipFill>
          <a:blip r:embed="rId5"/>
          <a:stretch>
            <a:fillRect/>
          </a:stretch>
        </p:blipFill>
        <p:spPr>
          <a:xfrm>
            <a:off x="4499610" y="1412875"/>
            <a:ext cx="4090670" cy="371094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文本框 4"/>
          <p:cNvSpPr txBox="1"/>
          <p:nvPr/>
        </p:nvSpPr>
        <p:spPr>
          <a:xfrm>
            <a:off x="3564255" y="5733415"/>
            <a:ext cx="1805940" cy="275590"/>
          </a:xfrm>
          <a:prstGeom prst="rect">
            <a:avLst/>
          </a:prstGeom>
          <a:noFill/>
          <a:ln w="9525">
            <a:noFill/>
          </a:ln>
        </p:spPr>
        <p:txBody>
          <a:bodyPr wrap="square" anchor="t" anchorCtr="0">
            <a:spAutoFit/>
          </a:bodyPr>
          <a:lstStyle/>
          <a:p>
            <a:r>
              <a:rPr lang="zh-CN" altLang="zh-CN" sz="1200">
                <a:latin typeface="Arial" panose="020B0604020202020204" pitchFamily="34" charset="0"/>
                <a:ea typeface="黑体" panose="02010609060101010101" pitchFamily="49" charset="-122"/>
              </a:rPr>
              <a:t>压裂裂缝SRV体积图</a:t>
            </a:r>
            <a:endParaRPr lang="zh-CN" altLang="zh-CN" sz="1200">
              <a:latin typeface="Arial" panose="020B0604020202020204" pitchFamily="34" charset="0"/>
              <a:ea typeface="黑体" panose="02010609060101010101" pitchFamily="49" charset="-122"/>
            </a:endParaRPr>
          </a:p>
        </p:txBody>
      </p:sp>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pic>
        <p:nvPicPr>
          <p:cNvPr id="3" name="图片 2" descr="267112"/>
          <p:cNvPicPr>
            <a:picLocks noChangeAspect="1"/>
          </p:cNvPicPr>
          <p:nvPr/>
        </p:nvPicPr>
        <p:blipFill>
          <a:blip r:embed="rId2"/>
          <a:stretch>
            <a:fillRect/>
          </a:stretch>
        </p:blipFill>
        <p:spPr>
          <a:xfrm>
            <a:off x="1979930" y="1433830"/>
            <a:ext cx="4682490" cy="4157345"/>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文本框 4"/>
          <p:cNvSpPr txBox="1"/>
          <p:nvPr/>
        </p:nvSpPr>
        <p:spPr>
          <a:xfrm>
            <a:off x="3243580" y="5589270"/>
            <a:ext cx="2661285" cy="275590"/>
          </a:xfrm>
          <a:prstGeom prst="rect">
            <a:avLst/>
          </a:prstGeom>
          <a:noFill/>
          <a:ln w="9525">
            <a:noFill/>
          </a:ln>
        </p:spPr>
        <p:txBody>
          <a:bodyPr wrap="square" anchor="t" anchorCtr="0">
            <a:spAutoFit/>
          </a:bodyPr>
          <a:lstStyle/>
          <a:p>
            <a:r>
              <a:rPr lang="zh-CN" altLang="zh-CN" sz="1200">
                <a:latin typeface="Arial" panose="020B0604020202020204" pitchFamily="34" charset="0"/>
                <a:ea typeface="黑体" panose="02010609060101010101" pitchFamily="49" charset="-122"/>
              </a:rPr>
              <a:t>压裂施工曲线与微震事件频度对比图</a:t>
            </a:r>
            <a:endParaRPr lang="zh-CN" altLang="zh-CN" sz="1200">
              <a:latin typeface="Arial" panose="020B0604020202020204" pitchFamily="34" charset="0"/>
              <a:ea typeface="黑体" panose="02010609060101010101" pitchFamily="49" charset="-122"/>
            </a:endParaRPr>
          </a:p>
        </p:txBody>
      </p:sp>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a:t>
            </a:r>
            <a:r>
              <a:rPr lang="zh-CN" altLang="en-US" sz="3600" b="1" dirty="0">
                <a:latin typeface="黑体" panose="02010609060101010101" pitchFamily="49" charset="-122"/>
                <a:ea typeface="黑体" panose="02010609060101010101" pitchFamily="49" charset="-122"/>
              </a:rPr>
              <a:t>微地震监测结果 </a:t>
            </a:r>
            <a:endParaRPr lang="zh-CN" altLang="en-US" sz="3600" b="1" dirty="0">
              <a:latin typeface="黑体" panose="02010609060101010101" pitchFamily="49" charset="-122"/>
              <a:ea typeface="黑体" panose="02010609060101010101" pitchFamily="49" charset="-122"/>
            </a:endParaRPr>
          </a:p>
        </p:txBody>
      </p:sp>
      <p:pic>
        <p:nvPicPr>
          <p:cNvPr id="2" name="图片 -2147482408"/>
          <p:cNvPicPr>
            <a:picLocks noChangeAspect="1"/>
          </p:cNvPicPr>
          <p:nvPr/>
        </p:nvPicPr>
        <p:blipFill>
          <a:blip r:embed="rId2"/>
          <a:stretch>
            <a:fillRect/>
          </a:stretch>
        </p:blipFill>
        <p:spPr>
          <a:xfrm>
            <a:off x="1331595" y="1557020"/>
            <a:ext cx="6407785" cy="3971290"/>
          </a:xfrm>
          <a:prstGeom prst="rect">
            <a:avLst/>
          </a:prstGeom>
          <a:noFill/>
          <a:ln w="9525">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内容占位符 2"/>
          <p:cNvSpPr>
            <a:spLocks noGrp="1"/>
          </p:cNvSpPr>
          <p:nvPr>
            <p:ph idx="1"/>
          </p:nvPr>
        </p:nvSpPr>
        <p:spPr>
          <a:xfrm>
            <a:off x="457200" y="1485900"/>
            <a:ext cx="8229600" cy="4761230"/>
          </a:xfrm>
        </p:spPr>
        <p:txBody>
          <a:bodyPr wrap="square" lIns="91440" tIns="45720" rIns="91440" bIns="45720" anchor="t" anchorCtr="0"/>
          <a:lstStyle/>
          <a:p>
            <a:pPr eaLnBrk="1" hangingPunct="1">
              <a:lnSpc>
                <a:spcPct val="150000"/>
              </a:lnSpc>
            </a:pPr>
            <a:r>
              <a:rPr lang="zh-CN" altLang="en-US" sz="1800" b="1">
                <a:ln>
                  <a:noFill/>
                </a:ln>
                <a:effectLst/>
                <a:uLnTx/>
                <a:uFillTx/>
              </a:rPr>
              <a:t>在常规油气储层中，裂缝半长和裂缝导流能力是反映储层改造效果的关键参数，但对于基质渗透率极低的油气储层，有效的泄流范围只在裂缝延伸的范围内，这个通过压裂改造形成的有限的裂缝沟通范围就是储层改造体积SRV。储层改造体积SRV与体积压裂效果密切相关，现场实践和研究结果表明，储层改造体积越大，增产效果越明显，因此，储层改造体积SRV是评价体积压裂改造程度的一个重要参数。</a:t>
            </a:r>
            <a:endParaRPr lang="zh-CN" altLang="en-US" sz="1800" b="1">
              <a:ln>
                <a:noFill/>
              </a:ln>
              <a:effectLst/>
              <a:uLnTx/>
              <a:uFillTx/>
            </a:endParaRPr>
          </a:p>
          <a:p>
            <a:pPr eaLnBrk="1" hangingPunct="1">
              <a:lnSpc>
                <a:spcPct val="150000"/>
              </a:lnSpc>
            </a:pPr>
            <a:r>
              <a:rPr lang="zh-CN" altLang="en-US" sz="1800" b="1">
                <a:ln>
                  <a:noFill/>
                </a:ln>
                <a:effectLst/>
                <a:uLnTx/>
                <a:uFillTx/>
              </a:rPr>
              <a:t>以806井压裂微地震监测到的人工裂缝参数及裂缝尺度为基础，基于连续裂缝网络模型，用多条包络线连接储层改造区域边界处的已连通的微地震事件点，将所有的事件点包裹在一个多面体中，然后基于不同裂缝属性对渗透性的贡献权重，计算出多面体的体积，即压裂监测SRV储层改造体积为</a:t>
            </a:r>
            <a:r>
              <a:rPr sz="1800" b="1">
                <a:ln>
                  <a:noFill/>
                </a:ln>
                <a:effectLst/>
                <a:uLnTx/>
                <a:uFillTx/>
              </a:rPr>
              <a:t>267112</a:t>
            </a:r>
            <a:r>
              <a:rPr lang="en-US" altLang="zh-CN" sz="1800" b="1">
                <a:ln>
                  <a:noFill/>
                </a:ln>
                <a:effectLst/>
                <a:uLnTx/>
                <a:uFillTx/>
              </a:rPr>
              <a:t>m³</a:t>
            </a:r>
            <a:r>
              <a:rPr lang="zh-CN" altLang="en-US" sz="1800" b="1">
                <a:ln>
                  <a:noFill/>
                </a:ln>
                <a:effectLst/>
                <a:uLnTx/>
                <a:uFillTx/>
              </a:rPr>
              <a:t>。</a:t>
            </a:r>
            <a:endParaRPr lang="zh-CN" altLang="en-US" sz="1800" b="1">
              <a:ln>
                <a:noFill/>
              </a:ln>
              <a:effectLst/>
              <a:uLnTx/>
              <a:uFillTx/>
            </a:endParaRPr>
          </a:p>
          <a:p>
            <a:pPr eaLnBrk="1" hangingPunct="1"/>
            <a:endParaRPr lang="zh-CN" altLang="en-US" sz="1600" dirty="0"/>
          </a:p>
        </p:txBody>
      </p:sp>
      <p:sp>
        <p:nvSpPr>
          <p:cNvPr id="9217"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sym typeface="+mn-ea"/>
              </a:rPr>
              <a:t>806井微地震监测总结</a:t>
            </a:r>
            <a:r>
              <a:rPr lang="zh-CN" altLang="en-US" sz="3600" b="1" dirty="0">
                <a:latin typeface="黑体" panose="02010609060101010101" pitchFamily="49" charset="-122"/>
                <a:ea typeface="黑体" panose="02010609060101010101" pitchFamily="49" charset="-122"/>
              </a:rPr>
              <a:t> </a:t>
            </a:r>
            <a:endParaRPr lang="zh-CN" altLang="en-US" sz="3600" b="1" dirty="0">
              <a:latin typeface="黑体" panose="02010609060101010101" pitchFamily="49" charset="-122"/>
              <a:ea typeface="黑体" panose="02010609060101010101" pitchFamily="49"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806井微地震监测</a:t>
            </a:r>
            <a:r>
              <a:rPr lang="zh-CN" altLang="en-US" sz="3600" b="1" dirty="0">
                <a:latin typeface="黑体" panose="02010609060101010101" pitchFamily="49" charset="-122"/>
                <a:ea typeface="黑体" panose="02010609060101010101" pitchFamily="49" charset="-122"/>
                <a:sym typeface="+mn-ea"/>
              </a:rPr>
              <a:t>总结</a:t>
            </a:r>
            <a:r>
              <a:rPr lang="zh-CN" altLang="en-US" sz="3600" b="1" dirty="0">
                <a:latin typeface="黑体" panose="02010609060101010101" pitchFamily="49" charset="-122"/>
                <a:ea typeface="黑体" panose="02010609060101010101" pitchFamily="49" charset="-122"/>
              </a:rPr>
              <a:t> </a:t>
            </a:r>
            <a:endParaRPr lang="zh-CN" altLang="en-US" sz="3600" b="1" dirty="0">
              <a:latin typeface="黑体" panose="02010609060101010101" pitchFamily="49" charset="-122"/>
              <a:ea typeface="黑体" panose="02010609060101010101" pitchFamily="49" charset="-122"/>
            </a:endParaRPr>
          </a:p>
        </p:txBody>
      </p:sp>
      <p:sp>
        <p:nvSpPr>
          <p:cNvPr id="100" name="文本框 99"/>
          <p:cNvSpPr txBox="1"/>
          <p:nvPr/>
        </p:nvSpPr>
        <p:spPr>
          <a:xfrm>
            <a:off x="2771775" y="2060575"/>
            <a:ext cx="3162935" cy="275590"/>
          </a:xfrm>
          <a:prstGeom prst="rect">
            <a:avLst/>
          </a:prstGeom>
          <a:noFill/>
          <a:ln w="9525">
            <a:noFill/>
          </a:ln>
        </p:spPr>
        <p:txBody>
          <a:bodyPr wrap="square">
            <a:spAutoFit/>
          </a:bodyPr>
          <a:p>
            <a:pPr indent="127000" algn="ctr"/>
            <a:r>
              <a:rPr lang="zh-CN" altLang="zh-CN" sz="1200">
                <a:ea typeface="黑体" panose="02010609060101010101" pitchFamily="49" charset="-122"/>
              </a:rPr>
              <a:t>人工裂缝方位走向表</a:t>
            </a:r>
            <a:endParaRPr lang="zh-CN" altLang="en-US" sz="1800">
              <a:ea typeface="宋体" panose="02010600030101010101" pitchFamily="2" charset="-122"/>
            </a:endParaRPr>
          </a:p>
        </p:txBody>
      </p:sp>
      <p:sp>
        <p:nvSpPr>
          <p:cNvPr id="5" name="文本框 4"/>
          <p:cNvSpPr txBox="1"/>
          <p:nvPr/>
        </p:nvSpPr>
        <p:spPr>
          <a:xfrm>
            <a:off x="2771775" y="3860800"/>
            <a:ext cx="3162935" cy="275590"/>
          </a:xfrm>
          <a:prstGeom prst="rect">
            <a:avLst/>
          </a:prstGeom>
          <a:noFill/>
          <a:ln w="9525">
            <a:noFill/>
          </a:ln>
        </p:spPr>
        <p:txBody>
          <a:bodyPr wrap="square">
            <a:spAutoFit/>
          </a:bodyPr>
          <a:p>
            <a:pPr indent="127000" algn="ctr"/>
            <a:r>
              <a:rPr lang="zh-CN" altLang="zh-CN" sz="1200">
                <a:ea typeface="黑体" panose="02010609060101010101" pitchFamily="49" charset="-122"/>
              </a:rPr>
              <a:t>人工裂缝参数及裂缝尺度表</a:t>
            </a:r>
            <a:endParaRPr lang="zh-CN" altLang="en-US" sz="1800">
              <a:ea typeface="宋体" panose="02010600030101010101" pitchFamily="2" charset="-122"/>
            </a:endParaRPr>
          </a:p>
        </p:txBody>
      </p:sp>
      <p:graphicFrame>
        <p:nvGraphicFramePr>
          <p:cNvPr id="3" name="表格 2"/>
          <p:cNvGraphicFramePr/>
          <p:nvPr>
            <p:custDataLst>
              <p:tags r:id="rId2"/>
            </p:custDataLst>
          </p:nvPr>
        </p:nvGraphicFramePr>
        <p:xfrm>
          <a:off x="1323975" y="2414905"/>
          <a:ext cx="6390640" cy="948055"/>
        </p:xfrm>
        <a:graphic>
          <a:graphicData uri="http://schemas.openxmlformats.org/drawingml/2006/table">
            <a:tbl>
              <a:tblPr/>
              <a:tblGrid>
                <a:gridCol w="1176020"/>
                <a:gridCol w="675640"/>
                <a:gridCol w="669290"/>
                <a:gridCol w="1118235"/>
                <a:gridCol w="1435100"/>
                <a:gridCol w="1316355"/>
              </a:tblGrid>
              <a:tr h="450215">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统计方位(°)</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倾角(°)</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倾向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主缝走向（°）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支缝走向（°）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储层改造体积SRV（m3）</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97840">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NW86.5</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3</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NW</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NW82</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NW6</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267112</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graphicFrame>
        <p:nvGraphicFramePr>
          <p:cNvPr id="7" name="表格 6"/>
          <p:cNvGraphicFramePr/>
          <p:nvPr>
            <p:custDataLst>
              <p:tags r:id="rId3"/>
            </p:custDataLst>
          </p:nvPr>
        </p:nvGraphicFramePr>
        <p:xfrm>
          <a:off x="1324610" y="4303395"/>
          <a:ext cx="6418580" cy="1329055"/>
        </p:xfrm>
        <a:graphic>
          <a:graphicData uri="http://schemas.openxmlformats.org/drawingml/2006/table">
            <a:tbl>
              <a:tblPr/>
              <a:tblGrid>
                <a:gridCol w="744220"/>
                <a:gridCol w="785495"/>
                <a:gridCol w="785495"/>
                <a:gridCol w="786130"/>
                <a:gridCol w="702945"/>
                <a:gridCol w="884555"/>
                <a:gridCol w="960120"/>
                <a:gridCol w="769620"/>
              </a:tblGrid>
              <a:tr h="638175">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西翼裂缝长度（m）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东翼裂缝长度（m）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上侧裂缝宽度（m）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下侧裂缝宽度（m）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裂缝高度（m）</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zh-CN" altLang="en-US" sz="1200">
                          <a:latin typeface="宋体" panose="02010600030101010101" pitchFamily="2" charset="-122"/>
                          <a:ea typeface="宋体" panose="02010600030101010101" pitchFamily="2" charset="-122"/>
                          <a:cs typeface="宋体" panose="02010600030101010101" pitchFamily="2" charset="-122"/>
                        </a:rPr>
                        <a:t>过</a:t>
                      </a:r>
                      <a:r>
                        <a:rPr lang="en-US" sz="1200">
                          <a:latin typeface="宋体" panose="02010600030101010101" pitchFamily="2" charset="-122"/>
                          <a:ea typeface="宋体" panose="02010600030101010101" pitchFamily="2" charset="-122"/>
                          <a:cs typeface="宋体" panose="02010600030101010101" pitchFamily="2" charset="-122"/>
                        </a:rPr>
                        <a:t>井裂缝方向（°）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不过井裂缝方位(°)</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近井裂缝方向（°）</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690880">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71.6</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90.8</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35.1</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24.1</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20.5</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NW72</a:t>
                      </a:r>
                      <a:r>
                        <a:rPr lang="zh-CN" altLang="en-US" sz="1200">
                          <a:latin typeface="宋体" panose="02010600030101010101" pitchFamily="2" charset="-122"/>
                          <a:ea typeface="宋体" panose="02010600030101010101" pitchFamily="2" charset="-122"/>
                          <a:cs typeface="宋体" panose="02010600030101010101" pitchFamily="2" charset="-122"/>
                        </a:rPr>
                        <a:t>、</a:t>
                      </a:r>
                      <a:r>
                        <a:rPr lang="en-US" sz="1200">
                          <a:latin typeface="宋体" panose="02010600030101010101" pitchFamily="2" charset="-122"/>
                          <a:ea typeface="宋体" panose="02010600030101010101" pitchFamily="2" charset="-122"/>
                          <a:cs typeface="宋体" panose="02010600030101010101" pitchFamily="2" charset="-122"/>
                        </a:rPr>
                        <a:t>NE34</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NW40、NW59</a:t>
                      </a:r>
                      <a:r>
                        <a:rPr lang="zh-CN" altLang="en-US" sz="1200">
                          <a:latin typeface="宋体" panose="02010600030101010101" pitchFamily="2" charset="-122"/>
                          <a:ea typeface="宋体" panose="02010600030101010101" pitchFamily="2" charset="-122"/>
                          <a:cs typeface="宋体" panose="02010600030101010101" pitchFamily="2" charset="-122"/>
                        </a:rPr>
                        <a:t>、</a:t>
                      </a:r>
                      <a:r>
                        <a:rPr lang="en-US" sz="1200">
                          <a:latin typeface="宋体" panose="02010600030101010101" pitchFamily="2" charset="-122"/>
                          <a:ea typeface="宋体" panose="02010600030101010101" pitchFamily="2" charset="-122"/>
                          <a:cs typeface="宋体" panose="02010600030101010101" pitchFamily="2" charset="-122"/>
                        </a:rPr>
                        <a:t>NE57、NE61</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ct val="100000"/>
                        </a:lnSpc>
                        <a:buClrTx/>
                        <a:buSzTx/>
                        <a:buFontTx/>
                      </a:pPr>
                      <a:r>
                        <a:rPr lang="en-US" sz="1200">
                          <a:latin typeface="宋体" panose="02010600030101010101" pitchFamily="2" charset="-122"/>
                          <a:ea typeface="宋体" panose="02010600030101010101" pitchFamily="2" charset="-122"/>
                          <a:cs typeface="宋体" panose="02010600030101010101" pitchFamily="2" charset="-122"/>
                        </a:rPr>
                        <a:t>NW60-90</a:t>
                      </a:r>
                      <a:r>
                        <a:rPr lang="zh-CN" altLang="en-US" sz="1200">
                          <a:latin typeface="宋体" panose="02010600030101010101" pitchFamily="2" charset="-122"/>
                          <a:ea typeface="宋体" panose="02010600030101010101" pitchFamily="2" charset="-122"/>
                          <a:cs typeface="宋体" panose="02010600030101010101" pitchFamily="2" charset="-122"/>
                        </a:rPr>
                        <a:t>、</a:t>
                      </a:r>
                      <a:r>
                        <a:rPr lang="en-US" sz="1200">
                          <a:latin typeface="宋体" panose="02010600030101010101" pitchFamily="2" charset="-122"/>
                          <a:ea typeface="宋体" panose="02010600030101010101" pitchFamily="2" charset="-122"/>
                          <a:cs typeface="宋体" panose="02010600030101010101" pitchFamily="2" charset="-122"/>
                        </a:rPr>
                        <a:t>NE50-70</a:t>
                      </a:r>
                      <a:endParaRPr 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806井微地震监测</a:t>
            </a:r>
            <a:r>
              <a:rPr lang="zh-CN" altLang="en-US" sz="3600" b="1" dirty="0">
                <a:latin typeface="黑体" panose="02010609060101010101" pitchFamily="49" charset="-122"/>
                <a:ea typeface="黑体" panose="02010609060101010101" pitchFamily="49" charset="-122"/>
                <a:sym typeface="+mn-ea"/>
              </a:rPr>
              <a:t>总结</a:t>
            </a:r>
            <a:r>
              <a:rPr lang="zh-CN" altLang="en-US" sz="3600" b="1" dirty="0">
                <a:latin typeface="黑体" panose="02010609060101010101" pitchFamily="49" charset="-122"/>
                <a:ea typeface="黑体" panose="02010609060101010101" pitchFamily="49" charset="-122"/>
              </a:rPr>
              <a:t> </a:t>
            </a:r>
            <a:endParaRPr lang="zh-CN" altLang="en-US" sz="3600" b="1" dirty="0">
              <a:latin typeface="黑体" panose="02010609060101010101" pitchFamily="49" charset="-122"/>
              <a:ea typeface="黑体" panose="02010609060101010101" pitchFamily="49" charset="-122"/>
            </a:endParaRPr>
          </a:p>
        </p:txBody>
      </p:sp>
      <p:sp>
        <p:nvSpPr>
          <p:cNvPr id="2" name="文本框 1"/>
          <p:cNvSpPr txBox="1"/>
          <p:nvPr/>
        </p:nvSpPr>
        <p:spPr>
          <a:xfrm>
            <a:off x="827405" y="1340485"/>
            <a:ext cx="7798435" cy="4661535"/>
          </a:xfrm>
          <a:prstGeom prst="rect">
            <a:avLst/>
          </a:prstGeom>
          <a:noFill/>
          <a:ln w="9525">
            <a:noFill/>
          </a:ln>
        </p:spPr>
        <p:txBody>
          <a:bodyPr wrap="square">
            <a:spAutoFit/>
          </a:bodyPr>
          <a:p>
            <a:pPr marL="285750" indent="-285750">
              <a:lnSpc>
                <a:spcPct val="150000"/>
              </a:lnSpc>
              <a:buFont typeface="Wingdings" panose="05000000000000000000" charset="0"/>
              <a:buChar char="Ø"/>
            </a:pPr>
            <a:r>
              <a:rPr sz="1800"/>
              <a:t>水力压裂产生了多条不过井裂缝，裂缝方位为NW40°、NW59°、NE57°和NE61°。不过井斜切裂隙的存在是压裂影响区渗透性的重要贡献者。</a:t>
            </a:r>
            <a:endParaRPr sz="1800"/>
          </a:p>
          <a:p>
            <a:pPr marL="285750" indent="-285750">
              <a:lnSpc>
                <a:spcPct val="150000"/>
              </a:lnSpc>
              <a:buFont typeface="Wingdings" panose="05000000000000000000" charset="0"/>
              <a:buChar char="Ø"/>
            </a:pPr>
            <a:r>
              <a:rPr sz="1800"/>
              <a:t>根据微地震诱发信号，绘出了近井地带可能存在的原生裂隙，近井裂隙走向约为NW60-90°，NE50-70°。NW向裂缝占据优势地位。</a:t>
            </a:r>
            <a:endParaRPr sz="1800"/>
          </a:p>
          <a:p>
            <a:pPr marL="285750" indent="-285750">
              <a:lnSpc>
                <a:spcPct val="150000"/>
              </a:lnSpc>
              <a:buFont typeface="Wingdings" panose="05000000000000000000" charset="0"/>
              <a:buChar char="Ø"/>
            </a:pPr>
            <a:r>
              <a:rPr sz="1800"/>
              <a:t>由微地震时间-频度图可以看到，在时间进程上，微地震分布可以分为初始破裂</a:t>
            </a:r>
            <a:r>
              <a:rPr lang="zh-CN" sz="1800"/>
              <a:t>、</a:t>
            </a:r>
            <a:r>
              <a:rPr sz="1800"/>
              <a:t>正常施工</a:t>
            </a:r>
            <a:r>
              <a:rPr lang="zh-CN" sz="1800"/>
              <a:t>、压力变化区、</a:t>
            </a:r>
            <a:r>
              <a:rPr sz="1800"/>
              <a:t>关井</a:t>
            </a:r>
            <a:r>
              <a:rPr lang="zh-CN" sz="1800"/>
              <a:t>四</a:t>
            </a:r>
            <a:r>
              <a:rPr sz="1800"/>
              <a:t>簇，破裂时微地震破裂过程明显；关井时微地震频度较高。</a:t>
            </a:r>
            <a:endParaRPr sz="1800"/>
          </a:p>
          <a:p>
            <a:pPr marL="285750" indent="-285750">
              <a:lnSpc>
                <a:spcPct val="150000"/>
              </a:lnSpc>
              <a:buFont typeface="Wingdings" panose="05000000000000000000" charset="0"/>
              <a:buChar char="Ø"/>
            </a:pPr>
            <a:r>
              <a:rPr sz="1800"/>
              <a:t>人工裂缝以张性震源为主，压裂效果较好；裂缝方位及分布可能受到区域应力作用及原地构造影响，整体裂缝方向沿着北</a:t>
            </a:r>
            <a:r>
              <a:rPr lang="zh-CN" sz="1800"/>
              <a:t>西西</a:t>
            </a:r>
            <a:r>
              <a:rPr sz="1800"/>
              <a:t>向。形成较宽的裂缝展布，利于油田开采</a:t>
            </a:r>
            <a:r>
              <a:rPr lang="zh-CN" sz="1800"/>
              <a:t>。</a:t>
            </a:r>
            <a:endParaRPr lang="zh-CN" sz="18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en-US" altLang="zh-CN" sz="3600" b="1" dirty="0">
                <a:latin typeface="黑体" panose="02010609060101010101" pitchFamily="49" charset="-122"/>
                <a:ea typeface="黑体" panose="02010609060101010101" pitchFamily="49" charset="-122"/>
              </a:rPr>
              <a:t>806</a:t>
            </a:r>
            <a:r>
              <a:rPr lang="zh-CN" altLang="en-US" sz="3600" b="1" dirty="0">
                <a:latin typeface="黑体" panose="02010609060101010101" pitchFamily="49" charset="-122"/>
                <a:ea typeface="黑体" panose="02010609060101010101" pitchFamily="49" charset="-122"/>
              </a:rPr>
              <a:t>井监测认识及建议</a:t>
            </a:r>
            <a:endParaRPr lang="zh-CN" altLang="en-US" sz="3600" b="1" dirty="0">
              <a:latin typeface="黑体" panose="02010609060101010101" pitchFamily="49" charset="-122"/>
              <a:ea typeface="黑体" panose="02010609060101010101" pitchFamily="49" charset="-122"/>
            </a:endParaRPr>
          </a:p>
        </p:txBody>
      </p:sp>
      <p:sp>
        <p:nvSpPr>
          <p:cNvPr id="2" name="文本框 1"/>
          <p:cNvSpPr txBox="1"/>
          <p:nvPr/>
        </p:nvSpPr>
        <p:spPr>
          <a:xfrm>
            <a:off x="827405" y="1340485"/>
            <a:ext cx="7798435" cy="2999740"/>
          </a:xfrm>
          <a:prstGeom prst="rect">
            <a:avLst/>
          </a:prstGeom>
          <a:noFill/>
          <a:ln w="9525">
            <a:noFill/>
          </a:ln>
        </p:spPr>
        <p:txBody>
          <a:bodyPr wrap="square">
            <a:spAutoFit/>
          </a:bodyPr>
          <a:p>
            <a:pPr marL="285750" indent="-285750">
              <a:lnSpc>
                <a:spcPct val="150000"/>
              </a:lnSpc>
              <a:buFont typeface="Wingdings" panose="05000000000000000000" charset="0"/>
              <a:buChar char="Ø"/>
            </a:pPr>
            <a:r>
              <a:rPr lang="zh-CN" altLang="en-US" sz="1800">
                <a:sym typeface="+mn-ea"/>
              </a:rPr>
              <a:t>人工裂缝以张性震源为主，压裂效果较好。</a:t>
            </a:r>
            <a:endParaRPr sz="1800"/>
          </a:p>
          <a:p>
            <a:pPr marL="285750" indent="-285750">
              <a:lnSpc>
                <a:spcPct val="150000"/>
              </a:lnSpc>
              <a:buFont typeface="Wingdings" panose="05000000000000000000" charset="0"/>
              <a:buChar char="Ø"/>
            </a:pPr>
            <a:r>
              <a:rPr sz="1800"/>
              <a:t>裂缝方位及分布可能受到区域应力作用及原地构造影响，整体裂缝方向沿着北西西向，出现北东方向支裂缝。建议井网布置时，北西方向采用较大的井距。</a:t>
            </a:r>
            <a:endParaRPr sz="1800"/>
          </a:p>
          <a:p>
            <a:pPr marL="285750" indent="-285750">
              <a:lnSpc>
                <a:spcPct val="150000"/>
              </a:lnSpc>
              <a:buFont typeface="Wingdings" panose="05000000000000000000" charset="0"/>
              <a:buChar char="Ø"/>
            </a:pPr>
            <a:r>
              <a:rPr sz="1800"/>
              <a:t>在北西方向采用较大的井距，以适应裂缝方向及分布的影响。</a:t>
            </a:r>
            <a:endParaRPr sz="1800"/>
          </a:p>
          <a:p>
            <a:pPr marL="285750" indent="-285750">
              <a:lnSpc>
                <a:spcPct val="150000"/>
              </a:lnSpc>
              <a:buFont typeface="Wingdings" panose="05000000000000000000" charset="0"/>
              <a:buChar char="Ø"/>
            </a:pPr>
            <a:r>
              <a:rPr sz="1800"/>
              <a:t>考虑裂缝方向对油田开采的影响，调整新井的布置，确保最大程度地利用裂缝的展布，提高油田开采效率。</a:t>
            </a:r>
            <a:endParaRPr sz="180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2467"/>
          <p:cNvSpPr/>
          <p:nvPr>
            <p:custDataLst>
              <p:tags r:id="rId1"/>
            </p:custDataLst>
          </p:nvPr>
        </p:nvSpPr>
        <p:spPr>
          <a:xfrm>
            <a:off x="457200" y="695325"/>
            <a:ext cx="8229600" cy="595313"/>
          </a:xfrm>
          <a:prstGeom prst="rect">
            <a:avLst/>
          </a:prstGeom>
          <a:noFill/>
          <a:ln w="9525">
            <a:noFill/>
          </a:ln>
        </p:spPr>
        <p:txBody>
          <a:bodyPr anchor="ctr" anchorCtr="0"/>
          <a:lstStyle/>
          <a:p>
            <a:pPr marL="838200" indent="-838200"/>
            <a:r>
              <a:rPr lang="zh-CN" altLang="en-US" sz="3600" b="1" dirty="0">
                <a:latin typeface="黑体" panose="02010609060101010101" pitchFamily="49" charset="-122"/>
                <a:ea typeface="黑体" panose="02010609060101010101" pitchFamily="49" charset="-122"/>
              </a:rPr>
              <a:t>806井监测认识及建议</a:t>
            </a:r>
            <a:endParaRPr lang="zh-CN" altLang="en-US" sz="3600" b="1" dirty="0">
              <a:latin typeface="黑体" panose="02010609060101010101" pitchFamily="49" charset="-122"/>
              <a:ea typeface="黑体" panose="02010609060101010101" pitchFamily="49" charset="-122"/>
            </a:endParaRPr>
          </a:p>
        </p:txBody>
      </p:sp>
      <p:sp>
        <p:nvSpPr>
          <p:cNvPr id="2" name="文本框 1"/>
          <p:cNvSpPr txBox="1"/>
          <p:nvPr/>
        </p:nvSpPr>
        <p:spPr>
          <a:xfrm>
            <a:off x="827405" y="1340485"/>
            <a:ext cx="7798435" cy="2168525"/>
          </a:xfrm>
          <a:prstGeom prst="rect">
            <a:avLst/>
          </a:prstGeom>
          <a:noFill/>
          <a:ln w="9525">
            <a:noFill/>
          </a:ln>
        </p:spPr>
        <p:txBody>
          <a:bodyPr wrap="square">
            <a:spAutoFit/>
          </a:bodyPr>
          <a:p>
            <a:pPr marL="285750" indent="-285750">
              <a:lnSpc>
                <a:spcPct val="150000"/>
              </a:lnSpc>
              <a:buFont typeface="Wingdings" panose="05000000000000000000" charset="0"/>
              <a:buChar char="Ø"/>
            </a:pPr>
            <a:r>
              <a:rPr lang="zh-CN" altLang="en-US" sz="1800">
                <a:sym typeface="+mn-ea"/>
              </a:rPr>
              <a:t>人工裂缝以张性震源为主，表明压裂形成的新裂缝较多。</a:t>
            </a:r>
            <a:endParaRPr sz="1800"/>
          </a:p>
          <a:p>
            <a:pPr marL="285750" indent="-285750">
              <a:lnSpc>
                <a:spcPct val="150000"/>
              </a:lnSpc>
              <a:buFont typeface="Wingdings" panose="05000000000000000000" charset="0"/>
              <a:buChar char="Ø"/>
            </a:pPr>
            <a:r>
              <a:rPr sz="1800">
                <a:sym typeface="+mn-ea"/>
              </a:rPr>
              <a:t>整体裂缝方向沿着北</a:t>
            </a:r>
            <a:r>
              <a:rPr lang="zh-CN" sz="1800">
                <a:sym typeface="+mn-ea"/>
              </a:rPr>
              <a:t>西西</a:t>
            </a:r>
            <a:r>
              <a:rPr sz="1800">
                <a:sym typeface="+mn-ea"/>
              </a:rPr>
              <a:t>向，出现</a:t>
            </a:r>
            <a:r>
              <a:rPr lang="zh-CN" sz="1800">
                <a:sym typeface="+mn-ea"/>
              </a:rPr>
              <a:t>北西</a:t>
            </a:r>
            <a:r>
              <a:rPr sz="1800">
                <a:sym typeface="+mn-ea"/>
              </a:rPr>
              <a:t>方向支裂缝。</a:t>
            </a:r>
            <a:endParaRPr sz="1800"/>
          </a:p>
          <a:p>
            <a:pPr marL="285750" indent="-285750">
              <a:lnSpc>
                <a:spcPct val="150000"/>
              </a:lnSpc>
              <a:buFont typeface="Wingdings" panose="05000000000000000000" charset="0"/>
              <a:buChar char="Ø"/>
            </a:pPr>
            <a:r>
              <a:rPr sz="1800">
                <a:sym typeface="+mn-ea"/>
              </a:rPr>
              <a:t>在</a:t>
            </a:r>
            <a:r>
              <a:rPr lang="zh-CN" sz="1800">
                <a:sym typeface="+mn-ea"/>
              </a:rPr>
              <a:t>北</a:t>
            </a:r>
            <a:r>
              <a:rPr lang="zh-CN" sz="1800">
                <a:sym typeface="+mn-ea"/>
              </a:rPr>
              <a:t>西西</a:t>
            </a:r>
            <a:r>
              <a:rPr sz="1800">
                <a:sym typeface="+mn-ea"/>
              </a:rPr>
              <a:t>向采用较大的井距，以适应裂缝方向及分布的影响。</a:t>
            </a:r>
            <a:endParaRPr sz="1800"/>
          </a:p>
          <a:p>
            <a:pPr marL="285750" indent="-285750">
              <a:lnSpc>
                <a:spcPct val="150000"/>
              </a:lnSpc>
              <a:buFont typeface="Wingdings" panose="05000000000000000000" charset="0"/>
              <a:buChar char="Ø"/>
            </a:pPr>
            <a:r>
              <a:rPr sz="1800">
                <a:sym typeface="+mn-ea"/>
              </a:rPr>
              <a:t>考虑裂缝方向对油田开采的影响，调整新井的布置，确保最大程度地利用裂缝的展布，提高油田开采效率。</a:t>
            </a:r>
            <a:endParaRPr lang="zh-CN" sz="1800">
              <a:sym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marL="838200" indent="-838200" algn="l" defTabSz="914400" eaLnBrk="1" hangingPunct="1">
              <a:buClrTx/>
              <a:buSzTx/>
            </a:pPr>
            <a:r>
              <a:rPr lang="zh-CN" altLang="en-US" sz="3600" b="1" dirty="0">
                <a:latin typeface="黑体" panose="02010609060101010101" pitchFamily="49" charset="-122"/>
                <a:ea typeface="黑体" panose="02010609060101010101" pitchFamily="49" charset="-122"/>
                <a:cs typeface="+mn-cs"/>
              </a:rPr>
              <a:t>总结</a:t>
            </a:r>
            <a:endParaRPr lang="zh-CN" altLang="en-US" sz="3600" b="1" dirty="0">
              <a:latin typeface="黑体" panose="02010609060101010101" pitchFamily="49" charset="-122"/>
              <a:ea typeface="黑体" panose="02010609060101010101" pitchFamily="49" charset="-122"/>
              <a:cs typeface="+mn-cs"/>
            </a:endParaRPr>
          </a:p>
        </p:txBody>
      </p:sp>
      <p:pic>
        <p:nvPicPr>
          <p:cNvPr id="4" name="图片 3" descr="KKM监测结果玫瑰图"/>
          <p:cNvPicPr>
            <a:picLocks noChangeAspect="1"/>
          </p:cNvPicPr>
          <p:nvPr/>
        </p:nvPicPr>
        <p:blipFill>
          <a:blip r:embed="rId1"/>
          <a:stretch>
            <a:fillRect/>
          </a:stretch>
        </p:blipFill>
        <p:spPr>
          <a:xfrm>
            <a:off x="971550" y="1930400"/>
            <a:ext cx="6223635" cy="4333875"/>
          </a:xfrm>
          <a:prstGeom prst="rect">
            <a:avLst/>
          </a:prstGeom>
        </p:spPr>
      </p:pic>
      <p:grpSp>
        <p:nvGrpSpPr>
          <p:cNvPr id="10" name="组合 10"/>
          <p:cNvGrpSpPr/>
          <p:nvPr/>
        </p:nvGrpSpPr>
        <p:grpSpPr>
          <a:xfrm>
            <a:off x="7487285" y="4076700"/>
            <a:ext cx="1064260" cy="2130876"/>
            <a:chOff x="9818" y="2920"/>
            <a:chExt cx="1966" cy="4727"/>
          </a:xfrm>
        </p:grpSpPr>
        <p:cxnSp>
          <p:nvCxnSpPr>
            <p:cNvPr id="5" name="直接箭头连接符 5"/>
            <p:cNvCxnSpPr/>
            <p:nvPr/>
          </p:nvCxnSpPr>
          <p:spPr>
            <a:xfrm>
              <a:off x="10157" y="4497"/>
              <a:ext cx="1391" cy="11"/>
            </a:xfrm>
            <a:prstGeom prst="straightConnector1">
              <a:avLst/>
            </a:prstGeom>
            <a:ln w="63500" cap="sq" cmpd="sng">
              <a:solidFill>
                <a:srgbClr val="FF0000"/>
              </a:solidFill>
              <a:prstDash val="solid"/>
              <a:round/>
              <a:tailEnd type="arrow" w="med" len="med"/>
            </a:ln>
            <a:scene3d>
              <a:camera prst="orthographicFront">
                <a:rot lat="0" lon="0" rev="0"/>
              </a:camera>
              <a:lightRig rig="threePt" dir="t"/>
            </a:scene3d>
          </p:spPr>
          <p:style>
            <a:lnRef idx="0">
              <a:srgbClr val="FFFFFF"/>
            </a:lnRef>
            <a:fillRef idx="0">
              <a:srgbClr val="FFFFFF"/>
            </a:fillRef>
            <a:effectRef idx="0">
              <a:srgbClr val="FFFFFF"/>
            </a:effectRef>
            <a:fontRef idx="minor">
              <a:schemeClr val="tx1"/>
            </a:fontRef>
          </p:style>
        </p:cxnSp>
        <p:cxnSp>
          <p:nvCxnSpPr>
            <p:cNvPr id="6" name="直接箭头连接符 6"/>
            <p:cNvCxnSpPr/>
            <p:nvPr/>
          </p:nvCxnSpPr>
          <p:spPr>
            <a:xfrm flipV="1">
              <a:off x="10149" y="5500"/>
              <a:ext cx="1419" cy="11"/>
            </a:xfrm>
            <a:prstGeom prst="straightConnector1">
              <a:avLst/>
            </a:prstGeom>
            <a:ln w="63500" cap="sq" cmpd="sng">
              <a:solidFill>
                <a:schemeClr val="accent1"/>
              </a:solidFill>
              <a:prstDash val="solid"/>
              <a:round/>
              <a:tailEnd type="arrow" w="med" len="med"/>
            </a:ln>
            <a:scene3d>
              <a:camera prst="orthographicFront">
                <a:rot lat="0" lon="0" rev="0"/>
              </a:camera>
              <a:lightRig rig="threePt" dir="t"/>
            </a:scene3d>
          </p:spPr>
          <p:style>
            <a:lnRef idx="0">
              <a:srgbClr val="FFFFFF"/>
            </a:lnRef>
            <a:fillRef idx="0">
              <a:srgbClr val="FFFFFF"/>
            </a:fillRef>
            <a:effectRef idx="0">
              <a:srgbClr val="FFFFFF"/>
            </a:effectRef>
            <a:fontRef idx="minor">
              <a:schemeClr val="tx1"/>
            </a:fontRef>
          </p:style>
        </p:cxnSp>
        <p:cxnSp>
          <p:nvCxnSpPr>
            <p:cNvPr id="7" name="直接箭头连接符 7"/>
            <p:cNvCxnSpPr/>
            <p:nvPr/>
          </p:nvCxnSpPr>
          <p:spPr>
            <a:xfrm>
              <a:off x="10139" y="6514"/>
              <a:ext cx="1372" cy="7"/>
            </a:xfrm>
            <a:prstGeom prst="straightConnector1">
              <a:avLst/>
            </a:prstGeom>
            <a:ln w="63500" cap="sq" cmpd="sng">
              <a:solidFill>
                <a:srgbClr val="92D050"/>
              </a:solidFill>
              <a:prstDash val="solid"/>
              <a:round/>
              <a:tailEnd type="arrow" w="med" len="med"/>
            </a:ln>
            <a:scene3d>
              <a:camera prst="orthographicFront">
                <a:rot lat="0" lon="0" rev="0"/>
              </a:camera>
              <a:lightRig rig="threePt" dir="t"/>
            </a:scene3d>
          </p:spPr>
          <p:style>
            <a:lnRef idx="0">
              <a:srgbClr val="FFFFFF"/>
            </a:lnRef>
            <a:fillRef idx="0">
              <a:srgbClr val="FFFFFF"/>
            </a:fillRef>
            <a:effectRef idx="0">
              <a:srgbClr val="FFFFFF"/>
            </a:effectRef>
            <a:fontRef idx="minor">
              <a:schemeClr val="tx1"/>
            </a:fontRef>
          </p:style>
        </p:cxnSp>
        <p:sp>
          <p:nvSpPr>
            <p:cNvPr id="8" name="文本框 2"/>
            <p:cNvSpPr txBox="1"/>
            <p:nvPr/>
          </p:nvSpPr>
          <p:spPr>
            <a:xfrm>
              <a:off x="10102" y="4738"/>
              <a:ext cx="1443" cy="51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050" kern="100">
                  <a:latin typeface="Calibri" panose="020F0502020204030204"/>
                  <a:ea typeface="宋体" panose="02010600030101010101" pitchFamily="2" charset="-122"/>
                  <a:cs typeface="Times New Roman" panose="02020603050405020304"/>
                  <a:sym typeface="Times New Roman" panose="02020603050405020304"/>
                </a:rPr>
                <a:t>统计方位</a:t>
              </a:r>
              <a:endParaRPr lang="en-US" altLang="zh-CN" sz="1050" kern="100">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9" name="文本框 3"/>
            <p:cNvSpPr txBox="1"/>
            <p:nvPr/>
          </p:nvSpPr>
          <p:spPr>
            <a:xfrm>
              <a:off x="10104" y="5739"/>
              <a:ext cx="1443" cy="51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050" kern="100">
                  <a:latin typeface="Calibri" panose="020F0502020204030204"/>
                  <a:ea typeface="宋体" panose="02010600030101010101" pitchFamily="2" charset="-122"/>
                  <a:cs typeface="Times New Roman" panose="02020603050405020304"/>
                  <a:sym typeface="Times New Roman" panose="02020603050405020304"/>
                </a:rPr>
                <a:t>主缝方向</a:t>
              </a:r>
              <a:endParaRPr lang="en-US" altLang="zh-CN" sz="1050" kern="100">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11" name="文本框 4"/>
            <p:cNvSpPr txBox="1"/>
            <p:nvPr/>
          </p:nvSpPr>
          <p:spPr>
            <a:xfrm>
              <a:off x="10106" y="6751"/>
              <a:ext cx="1443" cy="51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050" kern="100">
                  <a:solidFill>
                    <a:srgbClr val="000000"/>
                  </a:solidFill>
                  <a:latin typeface="Calibri" panose="020F0502020204030204"/>
                  <a:ea typeface="宋体" panose="02010600030101010101" pitchFamily="2" charset="-122"/>
                  <a:cs typeface="Times New Roman" panose="02020603050405020304"/>
                  <a:sym typeface="Times New Roman" panose="02020603050405020304"/>
                </a:rPr>
                <a:t>支缝方向</a:t>
              </a:r>
              <a:endParaRPr lang="en-US" altLang="zh-CN" sz="1050" kern="100">
                <a:solidFill>
                  <a:srgbClr val="000000"/>
                </a:solidFill>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12" name="圆角矩形 8"/>
            <p:cNvSpPr/>
            <p:nvPr/>
          </p:nvSpPr>
          <p:spPr>
            <a:xfrm>
              <a:off x="9818" y="2920"/>
              <a:ext cx="1966" cy="4727"/>
            </a:xfrm>
            <a:prstGeom prst="roundRect">
              <a:avLst/>
            </a:prstGeom>
            <a:noFill/>
          </p:spPr>
          <p:style>
            <a:lnRef idx="2">
              <a:schemeClr val="accent1">
                <a:lumMod val="75000"/>
              </a:schemeClr>
            </a:lnRef>
            <a:fillRef idx="1">
              <a:schemeClr val="accent1"/>
            </a:fillRef>
            <a:effectRef idx="0">
              <a:srgbClr val="FFFFFF"/>
            </a:effectRef>
            <a:fontRef idx="minor">
              <a:schemeClr val="lt1"/>
            </a:fontRef>
          </p:style>
        </p:sp>
        <p:sp>
          <p:nvSpPr>
            <p:cNvPr id="13" name="文本框 9"/>
            <p:cNvSpPr txBox="1"/>
            <p:nvPr/>
          </p:nvSpPr>
          <p:spPr>
            <a:xfrm>
              <a:off x="10102" y="3274"/>
              <a:ext cx="1443" cy="51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200" b="1" kern="100">
                  <a:latin typeface="Calibri" panose="020F0502020204030204"/>
                  <a:ea typeface="宋体" panose="02010600030101010101" pitchFamily="2" charset="-122"/>
                  <a:cs typeface="Times New Roman" panose="02020603050405020304"/>
                  <a:sym typeface="Times New Roman" panose="02020603050405020304"/>
                </a:rPr>
                <a:t>图 例</a:t>
              </a:r>
              <a:endParaRPr lang="en-US" altLang="zh-CN" sz="1050" kern="100">
                <a:latin typeface="Calibri" panose="020F0502020204030204"/>
                <a:ea typeface="宋体" panose="02010600030101010101" pitchFamily="2" charset="-122"/>
                <a:cs typeface="Times New Roman" panose="02020603050405020304"/>
                <a:sym typeface="Times New Roman" panose="02020603050405020304"/>
              </a:endParaRPr>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b="1" dirty="0">
                <a:latin typeface="黑体" panose="02010609060101010101" pitchFamily="49" charset="-122"/>
                <a:ea typeface="黑体" panose="02010609060101010101" pitchFamily="49" charset="-122"/>
                <a:cs typeface="+mn-cs"/>
                <a:sym typeface="+mn-ea"/>
              </a:rPr>
              <a:t>总结</a:t>
            </a:r>
            <a:endParaRPr lang="zh-CN" altLang="en-US"/>
          </a:p>
        </p:txBody>
      </p:sp>
      <p:graphicFrame>
        <p:nvGraphicFramePr>
          <p:cNvPr id="4" name="内容占位符 3"/>
          <p:cNvGraphicFramePr/>
          <p:nvPr>
            <p:ph idx="1"/>
          </p:nvPr>
        </p:nvGraphicFramePr>
        <p:xfrm>
          <a:off x="467360" y="2780665"/>
          <a:ext cx="8232140" cy="1905000"/>
        </p:xfrm>
        <a:graphic>
          <a:graphicData uri="http://schemas.openxmlformats.org/drawingml/2006/table">
            <a:tbl>
              <a:tblPr firstRow="1" bandRow="1">
                <a:tableStyleId>{5C22544A-7EE6-4342-B048-85BDC9FD1C3A}</a:tableStyleId>
              </a:tblPr>
              <a:tblGrid>
                <a:gridCol w="1176020"/>
                <a:gridCol w="1176020"/>
                <a:gridCol w="1176020"/>
                <a:gridCol w="1176020"/>
                <a:gridCol w="1176020"/>
                <a:gridCol w="1176020"/>
                <a:gridCol w="1176020"/>
              </a:tblGrid>
              <a:tr h="381000">
                <a:tc>
                  <a:txBody>
                    <a:bodyPr/>
                    <a:p>
                      <a:pPr algn="ctr">
                        <a:buNone/>
                      </a:pPr>
                      <a:r>
                        <a:rPr lang="zh-CN" sz="1200">
                          <a:solidFill>
                            <a:srgbClr val="000000"/>
                          </a:solidFill>
                          <a:latin typeface="Arial" panose="020B0604020202020204" pitchFamily="34" charset="0"/>
                          <a:ea typeface="宋体" panose="02010600030101010101" pitchFamily="2" charset="-122"/>
                        </a:rPr>
                        <a:t>井号</a:t>
                      </a:r>
                      <a:endParaRPr lang="en-US" altLang="en-US" sz="1200">
                        <a:solidFill>
                          <a:srgbClr val="000000"/>
                        </a:solidFill>
                        <a:latin typeface="宋体" panose="02010600030101010101" pitchFamily="2" charset="-122"/>
                      </a:endParaRPr>
                    </a:p>
                  </a:txBody>
                  <a:tcPr marL="12700" marR="12700" marT="12700" vert="horz" anchor="ctr" anchorCtr="0"/>
                </a:tc>
                <a:tc>
                  <a:txBody>
                    <a:bodyPr/>
                    <a:p>
                      <a:pPr algn="ctr">
                        <a:buNone/>
                      </a:pPr>
                      <a:r>
                        <a:rPr lang="zh-CN" sz="1200">
                          <a:solidFill>
                            <a:srgbClr val="000000"/>
                          </a:solidFill>
                          <a:latin typeface="Arial" panose="020B0604020202020204" pitchFamily="34" charset="0"/>
                          <a:ea typeface="宋体" panose="02010600030101010101" pitchFamily="2" charset="-122"/>
                        </a:rPr>
                        <a:t>统计方位(°)</a:t>
                      </a:r>
                      <a:endParaRPr lang="en-US" altLang="en-US" sz="1200">
                        <a:solidFill>
                          <a:srgbClr val="000000"/>
                        </a:solidFill>
                        <a:latin typeface="宋体" panose="02010600030101010101" pitchFamily="2" charset="-122"/>
                      </a:endParaRPr>
                    </a:p>
                  </a:txBody>
                  <a:tcPr marL="12700" marR="12700" marT="12700" vert="horz" anchor="ctr" anchorCtr="0"/>
                </a:tc>
                <a:tc>
                  <a:txBody>
                    <a:bodyPr/>
                    <a:p>
                      <a:pPr algn="ctr">
                        <a:buNone/>
                      </a:pPr>
                      <a:r>
                        <a:rPr lang="zh-CN" sz="1200">
                          <a:solidFill>
                            <a:srgbClr val="000000"/>
                          </a:solidFill>
                          <a:latin typeface="Arial" panose="020B0604020202020204" pitchFamily="34" charset="0"/>
                          <a:ea typeface="宋体" panose="02010600030101010101" pitchFamily="2" charset="-122"/>
                        </a:rPr>
                        <a:t>倾角(°)</a:t>
                      </a:r>
                      <a:endParaRPr lang="en-US" altLang="en-US" sz="1200">
                        <a:solidFill>
                          <a:srgbClr val="000000"/>
                        </a:solidFill>
                        <a:latin typeface="宋体" panose="02010600030101010101" pitchFamily="2" charset="-122"/>
                      </a:endParaRPr>
                    </a:p>
                  </a:txBody>
                  <a:tcPr marL="12700" marR="12700" marT="12700" vert="horz" anchor="ctr" anchorCtr="0"/>
                </a:tc>
                <a:tc>
                  <a:txBody>
                    <a:bodyPr/>
                    <a:p>
                      <a:pPr algn="ctr">
                        <a:buNone/>
                      </a:pPr>
                      <a:r>
                        <a:rPr lang="zh-CN" sz="1200">
                          <a:solidFill>
                            <a:srgbClr val="000000"/>
                          </a:solidFill>
                          <a:latin typeface="Arial" panose="020B0604020202020204" pitchFamily="34" charset="0"/>
                          <a:ea typeface="宋体" panose="02010600030101010101" pitchFamily="2" charset="-122"/>
                        </a:rPr>
                        <a:t>倾向</a:t>
                      </a:r>
                      <a:endParaRPr lang="en-US" altLang="en-US" sz="1200">
                        <a:solidFill>
                          <a:srgbClr val="000000"/>
                        </a:solidFill>
                        <a:latin typeface="宋体" panose="02010600030101010101" pitchFamily="2" charset="-122"/>
                      </a:endParaRPr>
                    </a:p>
                  </a:txBody>
                  <a:tcPr marL="12700" marR="12700" marT="12700" vert="horz" anchor="ctr" anchorCtr="0"/>
                </a:tc>
                <a:tc>
                  <a:txBody>
                    <a:bodyPr/>
                    <a:p>
                      <a:pPr algn="ctr">
                        <a:buNone/>
                      </a:pPr>
                      <a:r>
                        <a:rPr lang="zh-CN" sz="1200">
                          <a:solidFill>
                            <a:srgbClr val="000000"/>
                          </a:solidFill>
                          <a:latin typeface="Arial" panose="020B0604020202020204" pitchFamily="34" charset="0"/>
                          <a:ea typeface="宋体" panose="02010600030101010101" pitchFamily="2" charset="-122"/>
                        </a:rPr>
                        <a:t>主缝走向</a:t>
                      </a:r>
                      <a:r>
                        <a:rPr lang="en-US" altLang="zh-CN" sz="1200">
                          <a:solidFill>
                            <a:srgbClr val="000000"/>
                          </a:solidFill>
                          <a:latin typeface="Arial" panose="020B0604020202020204" pitchFamily="34" charset="0"/>
                          <a:ea typeface="宋体" panose="02010600030101010101" pitchFamily="2" charset="-122"/>
                        </a:rPr>
                        <a:t>(</a:t>
                      </a:r>
                      <a:r>
                        <a:rPr lang="zh-CN" sz="1200">
                          <a:solidFill>
                            <a:srgbClr val="000000"/>
                          </a:solidFill>
                          <a:latin typeface="Arial" panose="020B0604020202020204" pitchFamily="34" charset="0"/>
                          <a:ea typeface="宋体" panose="02010600030101010101" pitchFamily="2" charset="-122"/>
                        </a:rPr>
                        <a:t>°</a:t>
                      </a:r>
                      <a:r>
                        <a:rPr lang="en-US" altLang="zh-CN" sz="1200">
                          <a:solidFill>
                            <a:srgbClr val="000000"/>
                          </a:solidFill>
                          <a:latin typeface="Arial" panose="020B0604020202020204" pitchFamily="34" charset="0"/>
                          <a:ea typeface="宋体" panose="02010600030101010101" pitchFamily="2" charset="-122"/>
                        </a:rPr>
                        <a:t>)</a:t>
                      </a:r>
                      <a:endParaRPr lang="en-US" altLang="zh-CN" sz="1200">
                        <a:solidFill>
                          <a:srgbClr val="000000"/>
                        </a:solidFill>
                        <a:latin typeface="Arial" panose="020B0604020202020204" pitchFamily="34" charset="0"/>
                        <a:ea typeface="宋体" panose="02010600030101010101" pitchFamily="2" charset="-122"/>
                      </a:endParaRPr>
                    </a:p>
                  </a:txBody>
                  <a:tcPr marL="12700" marR="12700" marT="12700" vert="horz" anchor="ctr" anchorCtr="0"/>
                </a:tc>
                <a:tc>
                  <a:txBody>
                    <a:bodyPr/>
                    <a:p>
                      <a:pPr algn="ctr">
                        <a:buNone/>
                      </a:pPr>
                      <a:r>
                        <a:rPr lang="zh-CN" sz="1200">
                          <a:solidFill>
                            <a:srgbClr val="000000"/>
                          </a:solidFill>
                          <a:latin typeface="Arial" panose="020B0604020202020204" pitchFamily="34" charset="0"/>
                          <a:ea typeface="宋体" panose="02010600030101010101" pitchFamily="2" charset="-122"/>
                        </a:rPr>
                        <a:t>支缝走向</a:t>
                      </a:r>
                      <a:r>
                        <a:rPr lang="en-US" altLang="zh-CN" sz="1200">
                          <a:solidFill>
                            <a:srgbClr val="000000"/>
                          </a:solidFill>
                          <a:latin typeface="Arial" panose="020B0604020202020204" pitchFamily="34" charset="0"/>
                          <a:ea typeface="宋体" panose="02010600030101010101" pitchFamily="2" charset="-122"/>
                        </a:rPr>
                        <a:t>(</a:t>
                      </a:r>
                      <a:r>
                        <a:rPr lang="zh-CN" sz="1200">
                          <a:solidFill>
                            <a:srgbClr val="000000"/>
                          </a:solidFill>
                          <a:latin typeface="Arial" panose="020B0604020202020204" pitchFamily="34" charset="0"/>
                          <a:ea typeface="宋体" panose="02010600030101010101" pitchFamily="2" charset="-122"/>
                        </a:rPr>
                        <a:t>°</a:t>
                      </a:r>
                      <a:r>
                        <a:rPr lang="en-US" altLang="zh-CN" sz="1200">
                          <a:solidFill>
                            <a:srgbClr val="000000"/>
                          </a:solidFill>
                          <a:latin typeface="Arial" panose="020B0604020202020204" pitchFamily="34" charset="0"/>
                          <a:ea typeface="宋体" panose="02010600030101010101" pitchFamily="2" charset="-122"/>
                        </a:rPr>
                        <a:t>)</a:t>
                      </a:r>
                      <a:endParaRPr lang="en-US" altLang="zh-CN" sz="1200">
                        <a:solidFill>
                          <a:srgbClr val="000000"/>
                        </a:solidFill>
                        <a:latin typeface="Arial" panose="020B0604020202020204" pitchFamily="34" charset="0"/>
                        <a:ea typeface="宋体" panose="02010600030101010101" pitchFamily="2" charset="-122"/>
                      </a:endParaRPr>
                    </a:p>
                  </a:txBody>
                  <a:tcPr marL="12700" marR="12700" marT="12700" vert="horz" anchor="ctr" anchorCtr="0"/>
                </a:tc>
                <a:tc>
                  <a:txBody>
                    <a:bodyPr/>
                    <a:p>
                      <a:pPr algn="ctr">
                        <a:buNone/>
                      </a:pPr>
                      <a:r>
                        <a:rPr lang="zh-CN" sz="1200">
                          <a:solidFill>
                            <a:srgbClr val="000000"/>
                          </a:solidFill>
                          <a:latin typeface="Arial" panose="020B0604020202020204" pitchFamily="34" charset="0"/>
                          <a:ea typeface="宋体" panose="02010600030101010101" pitchFamily="2" charset="-122"/>
                        </a:rPr>
                        <a:t>储层改造体积</a:t>
                      </a:r>
                      <a:r>
                        <a:rPr lang="zh-CN" sz="1200" b="0">
                          <a:solidFill>
                            <a:srgbClr val="000000"/>
                          </a:solidFill>
                          <a:latin typeface="Arial" panose="020B0604020202020204" pitchFamily="34" charset="0"/>
                          <a:ea typeface="宋体" panose="02010600030101010101" pitchFamily="2" charset="-122"/>
                        </a:rPr>
                        <a:t>SRV</a:t>
                      </a:r>
                      <a:r>
                        <a:rPr lang="en-US" altLang="zh-CN" sz="1200" b="0">
                          <a:solidFill>
                            <a:srgbClr val="000000"/>
                          </a:solidFill>
                          <a:latin typeface="Arial" panose="020B0604020202020204" pitchFamily="34" charset="0"/>
                          <a:ea typeface="宋体" panose="02010600030101010101" pitchFamily="2" charset="-122"/>
                        </a:rPr>
                        <a:t>(</a:t>
                      </a:r>
                      <a:r>
                        <a:rPr lang="zh-CN" sz="1200" b="0">
                          <a:solidFill>
                            <a:srgbClr val="000000"/>
                          </a:solidFill>
                          <a:latin typeface="Arial" panose="020B0604020202020204" pitchFamily="34" charset="0"/>
                          <a:ea typeface="宋体" panose="02010600030101010101" pitchFamily="2" charset="-122"/>
                        </a:rPr>
                        <a:t>m³</a:t>
                      </a:r>
                      <a:r>
                        <a:rPr lang="en-US" altLang="zh-CN" sz="1200" b="0">
                          <a:solidFill>
                            <a:srgbClr val="000000"/>
                          </a:solidFill>
                          <a:latin typeface="Arial" panose="020B0604020202020204" pitchFamily="34" charset="0"/>
                          <a:ea typeface="宋体" panose="02010600030101010101" pitchFamily="2" charset="-122"/>
                        </a:rPr>
                        <a:t>)</a:t>
                      </a:r>
                      <a:endParaRPr lang="en-US" altLang="zh-CN" sz="1200" b="0">
                        <a:solidFill>
                          <a:srgbClr val="000000"/>
                        </a:solidFill>
                        <a:latin typeface="Arial" panose="020B0604020202020204" pitchFamily="34" charset="0"/>
                        <a:ea typeface="宋体" panose="02010600030101010101" pitchFamily="2" charset="-122"/>
                      </a:endParaRPr>
                    </a:p>
                  </a:txBody>
                  <a:tcPr marL="12700" marR="12700" marT="12700" vert="horz" anchor="ctr" anchorCtr="0"/>
                </a:tc>
              </a:tr>
              <a:tr h="381000">
                <a:tc>
                  <a:txBody>
                    <a:bodyPr/>
                    <a:p>
                      <a:pPr algn="ctr">
                        <a:buNone/>
                      </a:pPr>
                      <a:r>
                        <a:rPr lang="en-US" sz="1200">
                          <a:solidFill>
                            <a:srgbClr val="000000"/>
                          </a:solidFill>
                          <a:latin typeface="+mj-lt"/>
                          <a:cs typeface="+mj-lt"/>
                        </a:rPr>
                        <a:t>276</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NW74.5</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2</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NW</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NW53</a:t>
                      </a:r>
                      <a:endParaRPr lang="en-US" altLang="en-US" sz="1200">
                        <a:solidFill>
                          <a:srgbClr val="000000"/>
                        </a:solidFill>
                        <a:latin typeface="+mj-lt"/>
                        <a:cs typeface="+mj-lt"/>
                      </a:endParaRPr>
                    </a:p>
                  </a:txBody>
                  <a:tcPr marL="12700" marR="12700" marT="12700" vert="horz" anchor="ctr" anchorCtr="0"/>
                </a:tc>
                <a:tc>
                  <a:txBody>
                    <a:bodyPr/>
                    <a:p>
                      <a:pPr algn="ctr">
                        <a:buNone/>
                      </a:pPr>
                      <a:r>
                        <a:rPr lang="zh-CN" sz="1200">
                          <a:solidFill>
                            <a:srgbClr val="000000"/>
                          </a:solidFill>
                          <a:latin typeface="+mj-lt"/>
                          <a:ea typeface="宋体" panose="02010600030101010101" pitchFamily="2" charset="-122"/>
                          <a:cs typeface="+mj-lt"/>
                        </a:rPr>
                        <a:t>NE74、NW3</a:t>
                      </a:r>
                      <a:endParaRPr lang="zh-CN" altLang="en-US" sz="1200">
                        <a:solidFill>
                          <a:srgbClr val="000000"/>
                        </a:solidFill>
                        <a:latin typeface="+mj-lt"/>
                        <a:ea typeface="宋体" panose="02010600030101010101" pitchFamily="2" charset="-122"/>
                        <a:cs typeface="+mj-lt"/>
                      </a:endParaRPr>
                    </a:p>
                  </a:txBody>
                  <a:tcPr marL="12700" marR="12700" marT="12700" vert="horz" anchor="ctr" anchorCtr="0"/>
                </a:tc>
                <a:tc>
                  <a:txBody>
                    <a:bodyPr/>
                    <a:p>
                      <a:pPr algn="ctr">
                        <a:buNone/>
                      </a:pPr>
                      <a:r>
                        <a:rPr lang="en-US" sz="1200">
                          <a:solidFill>
                            <a:srgbClr val="000000"/>
                          </a:solidFill>
                          <a:latin typeface="+mj-lt"/>
                          <a:cs typeface="+mj-lt"/>
                        </a:rPr>
                        <a:t>2383369</a:t>
                      </a:r>
                      <a:endParaRPr lang="en-US" altLang="en-US" sz="1200">
                        <a:solidFill>
                          <a:srgbClr val="000000"/>
                        </a:solidFill>
                        <a:latin typeface="+mj-lt"/>
                        <a:cs typeface="+mj-lt"/>
                      </a:endParaRPr>
                    </a:p>
                  </a:txBody>
                  <a:tcPr marL="12700" marR="12700" marT="12700" vert="horz" anchor="ctr" anchorCtr="0"/>
                </a:tc>
              </a:tr>
              <a:tr h="381000">
                <a:tc>
                  <a:txBody>
                    <a:bodyPr/>
                    <a:p>
                      <a:pPr algn="ctr">
                        <a:buNone/>
                      </a:pPr>
                      <a:r>
                        <a:rPr lang="en-US" sz="1200">
                          <a:solidFill>
                            <a:srgbClr val="000000"/>
                          </a:solidFill>
                          <a:latin typeface="+mj-lt"/>
                          <a:cs typeface="+mj-lt"/>
                        </a:rPr>
                        <a:t>430</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NE85.7</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3</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NW</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NE74</a:t>
                      </a:r>
                      <a:endParaRPr lang="en-US" altLang="en-US" sz="1200">
                        <a:solidFill>
                          <a:srgbClr val="000000"/>
                        </a:solidFill>
                        <a:latin typeface="+mj-lt"/>
                        <a:cs typeface="+mj-lt"/>
                      </a:endParaRPr>
                    </a:p>
                  </a:txBody>
                  <a:tcPr marL="12700" marR="12700" marT="12700" vert="horz" anchor="ctr" anchorCtr="0"/>
                </a:tc>
                <a:tc>
                  <a:txBody>
                    <a:bodyPr/>
                    <a:p>
                      <a:pPr algn="ctr">
                        <a:buNone/>
                      </a:pPr>
                      <a:r>
                        <a:rPr lang="zh-CN" sz="1200">
                          <a:solidFill>
                            <a:srgbClr val="000000"/>
                          </a:solidFill>
                          <a:latin typeface="+mj-lt"/>
                          <a:ea typeface="宋体" panose="02010600030101010101" pitchFamily="2" charset="-122"/>
                          <a:cs typeface="+mj-lt"/>
                        </a:rPr>
                        <a:t>NE26、NW41</a:t>
                      </a:r>
                      <a:endParaRPr lang="zh-CN" altLang="en-US" sz="1200">
                        <a:solidFill>
                          <a:srgbClr val="000000"/>
                        </a:solidFill>
                        <a:latin typeface="+mj-lt"/>
                        <a:ea typeface="宋体" panose="02010600030101010101" pitchFamily="2" charset="-122"/>
                        <a:cs typeface="+mj-lt"/>
                      </a:endParaRPr>
                    </a:p>
                  </a:txBody>
                  <a:tcPr marL="12700" marR="12700" marT="12700" vert="horz" anchor="ctr" anchorCtr="0"/>
                </a:tc>
                <a:tc>
                  <a:txBody>
                    <a:bodyPr/>
                    <a:p>
                      <a:pPr algn="ctr">
                        <a:buNone/>
                      </a:pPr>
                      <a:r>
                        <a:rPr lang="en-US" sz="1200">
                          <a:solidFill>
                            <a:srgbClr val="000000"/>
                          </a:solidFill>
                          <a:latin typeface="+mj-lt"/>
                          <a:cs typeface="+mj-lt"/>
                        </a:rPr>
                        <a:t>2045877</a:t>
                      </a:r>
                      <a:endParaRPr lang="en-US" altLang="en-US" sz="1200">
                        <a:solidFill>
                          <a:srgbClr val="000000"/>
                        </a:solidFill>
                        <a:latin typeface="+mj-lt"/>
                        <a:cs typeface="+mj-lt"/>
                      </a:endParaRPr>
                    </a:p>
                  </a:txBody>
                  <a:tcPr marL="12700" marR="12700" marT="12700" vert="horz" anchor="ctr" anchorCtr="0"/>
                </a:tc>
              </a:tr>
              <a:tr h="381000">
                <a:tc>
                  <a:txBody>
                    <a:bodyPr/>
                    <a:p>
                      <a:pPr algn="ctr">
                        <a:buNone/>
                      </a:pPr>
                      <a:r>
                        <a:rPr lang="en-US" sz="1200">
                          <a:solidFill>
                            <a:srgbClr val="000000"/>
                          </a:solidFill>
                          <a:latin typeface="+mj-lt"/>
                          <a:cs typeface="+mj-lt"/>
                        </a:rPr>
                        <a:t>247</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NE69.4</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2</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NW</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NE67</a:t>
                      </a:r>
                      <a:endParaRPr lang="en-US" altLang="en-US" sz="1200">
                        <a:solidFill>
                          <a:srgbClr val="000000"/>
                        </a:solidFill>
                        <a:latin typeface="+mj-lt"/>
                        <a:cs typeface="+mj-lt"/>
                      </a:endParaRPr>
                    </a:p>
                  </a:txBody>
                  <a:tcPr marL="12700" marR="12700" marT="12700" vert="horz" anchor="ctr" anchorCtr="0"/>
                </a:tc>
                <a:tc>
                  <a:txBody>
                    <a:bodyPr/>
                    <a:p>
                      <a:pPr algn="ctr">
                        <a:buNone/>
                      </a:pPr>
                      <a:r>
                        <a:rPr lang="zh-CN" sz="1200">
                          <a:solidFill>
                            <a:srgbClr val="000000"/>
                          </a:solidFill>
                          <a:latin typeface="+mj-lt"/>
                          <a:ea typeface="宋体" panose="02010600030101010101" pitchFamily="2" charset="-122"/>
                          <a:cs typeface="+mj-lt"/>
                        </a:rPr>
                        <a:t>NE22、NW24</a:t>
                      </a:r>
                      <a:endParaRPr lang="zh-CN" altLang="en-US" sz="1200">
                        <a:solidFill>
                          <a:srgbClr val="000000"/>
                        </a:solidFill>
                        <a:latin typeface="+mj-lt"/>
                        <a:ea typeface="宋体" panose="02010600030101010101" pitchFamily="2" charset="-122"/>
                        <a:cs typeface="+mj-lt"/>
                      </a:endParaRPr>
                    </a:p>
                  </a:txBody>
                  <a:tcPr marL="12700" marR="12700" marT="12700" vert="horz" anchor="ctr" anchorCtr="0"/>
                </a:tc>
                <a:tc>
                  <a:txBody>
                    <a:bodyPr/>
                    <a:p>
                      <a:pPr algn="ctr">
                        <a:buNone/>
                      </a:pPr>
                      <a:r>
                        <a:rPr lang="en-US" sz="1200">
                          <a:solidFill>
                            <a:srgbClr val="000000"/>
                          </a:solidFill>
                          <a:latin typeface="+mj-lt"/>
                          <a:cs typeface="+mj-lt"/>
                        </a:rPr>
                        <a:t>888138</a:t>
                      </a:r>
                      <a:endParaRPr lang="en-US" altLang="en-US" sz="1200">
                        <a:solidFill>
                          <a:srgbClr val="000000"/>
                        </a:solidFill>
                        <a:latin typeface="+mj-lt"/>
                        <a:cs typeface="+mj-lt"/>
                      </a:endParaRPr>
                    </a:p>
                  </a:txBody>
                  <a:tcPr marL="12700" marR="12700" marT="12700" vert="horz" anchor="ctr" anchorCtr="0"/>
                </a:tc>
              </a:tr>
              <a:tr h="381000">
                <a:tc>
                  <a:txBody>
                    <a:bodyPr/>
                    <a:p>
                      <a:pPr algn="ctr">
                        <a:buNone/>
                      </a:pPr>
                      <a:r>
                        <a:rPr lang="en-US" sz="1200">
                          <a:solidFill>
                            <a:srgbClr val="000000"/>
                          </a:solidFill>
                          <a:latin typeface="+mj-lt"/>
                          <a:cs typeface="+mj-lt"/>
                        </a:rPr>
                        <a:t>806</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NW86.5</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3</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NW</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NW82</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NW6</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267112</a:t>
                      </a:r>
                      <a:endParaRPr lang="en-US" altLang="en-US" sz="1200">
                        <a:solidFill>
                          <a:srgbClr val="000000"/>
                        </a:solidFill>
                        <a:latin typeface="+mj-lt"/>
                        <a:cs typeface="+mj-lt"/>
                      </a:endParaRPr>
                    </a:p>
                  </a:txBody>
                  <a:tcPr marL="12700" marR="12700" marT="12700" vert="horz" anchor="ctr" anchorCtr="0"/>
                </a:tc>
              </a:tr>
            </a:tbl>
          </a:graphicData>
        </a:graphic>
      </p:graphicFrame>
      <p:sp>
        <p:nvSpPr>
          <p:cNvPr id="6" name="文本框 5"/>
          <p:cNvSpPr txBox="1"/>
          <p:nvPr/>
        </p:nvSpPr>
        <p:spPr>
          <a:xfrm>
            <a:off x="3203575" y="2060575"/>
            <a:ext cx="2714625" cy="398780"/>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zh-CN" sz="2000" b="1">
                <a:latin typeface="微软雅黑" panose="020B0503020204020204" charset="-122"/>
                <a:ea typeface="微软雅黑" panose="020B0503020204020204" charset="-122"/>
                <a:cs typeface="微软雅黑" panose="020B0503020204020204" charset="-122"/>
                <a:sym typeface="+mn-ea"/>
              </a:rPr>
              <a:t>人工裂缝方位汇总表</a:t>
            </a:r>
            <a:endParaRPr lang="zh-CN" altLang="zh-CN" sz="2000" b="1">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b="1" dirty="0">
                <a:latin typeface="黑体" panose="02010609060101010101" pitchFamily="49" charset="-122"/>
                <a:ea typeface="黑体" panose="02010609060101010101" pitchFamily="49" charset="-122"/>
                <a:cs typeface="+mn-cs"/>
                <a:sym typeface="+mn-ea"/>
              </a:rPr>
              <a:t>总结</a:t>
            </a:r>
            <a:endParaRPr lang="zh-CN" altLang="en-US"/>
          </a:p>
        </p:txBody>
      </p:sp>
      <p:graphicFrame>
        <p:nvGraphicFramePr>
          <p:cNvPr id="4" name="内容占位符 3"/>
          <p:cNvGraphicFramePr/>
          <p:nvPr>
            <p:ph idx="1"/>
          </p:nvPr>
        </p:nvGraphicFramePr>
        <p:xfrm>
          <a:off x="467995" y="2852420"/>
          <a:ext cx="8229600" cy="2077720"/>
        </p:xfrm>
        <a:graphic>
          <a:graphicData uri="http://schemas.openxmlformats.org/drawingml/2006/table">
            <a:tbl>
              <a:tblPr firstRow="1" bandRow="1">
                <a:tableStyleId>{5C22544A-7EE6-4342-B048-85BDC9FD1C3A}</a:tableStyleId>
              </a:tblPr>
              <a:tblGrid>
                <a:gridCol w="678180"/>
                <a:gridCol w="857250"/>
                <a:gridCol w="869950"/>
                <a:gridCol w="876300"/>
                <a:gridCol w="824865"/>
                <a:gridCol w="768350"/>
                <a:gridCol w="1105535"/>
                <a:gridCol w="1219835"/>
                <a:gridCol w="1029335"/>
              </a:tblGrid>
              <a:tr h="381000">
                <a:tc>
                  <a:txBody>
                    <a:bodyPr/>
                    <a:p>
                      <a:pPr algn="ctr">
                        <a:buNone/>
                      </a:pPr>
                      <a:r>
                        <a:rPr lang="zh-CN" sz="1100" b="1">
                          <a:solidFill>
                            <a:srgbClr val="000000"/>
                          </a:solidFill>
                          <a:latin typeface="Arial" panose="020B0604020202020204" pitchFamily="34" charset="0"/>
                          <a:ea typeface="宋体" panose="02010600030101010101" pitchFamily="2" charset="-122"/>
                        </a:rPr>
                        <a:t>井号</a:t>
                      </a:r>
                      <a:endParaRPr lang="zh-CN" altLang="en-US" sz="1100" b="1">
                        <a:solidFill>
                          <a:srgbClr val="000000"/>
                        </a:solidFill>
                        <a:latin typeface="Arial" panose="020B0604020202020204" pitchFamily="34" charset="0"/>
                        <a:ea typeface="宋体" panose="02010600030101010101" pitchFamily="2" charset="-122"/>
                      </a:endParaRPr>
                    </a:p>
                  </a:txBody>
                  <a:tcPr marL="12700" marR="12700" marT="12700" vert="horz" anchor="ctr" anchorCtr="0"/>
                </a:tc>
                <a:tc>
                  <a:txBody>
                    <a:bodyPr/>
                    <a:p>
                      <a:pPr algn="ctr">
                        <a:buNone/>
                      </a:pPr>
                      <a:r>
                        <a:rPr lang="en-US" sz="1200" b="1">
                          <a:solidFill>
                            <a:srgbClr val="000000"/>
                          </a:solidFill>
                          <a:latin typeface="宋体" panose="02010600030101010101" pitchFamily="2" charset="-122"/>
                        </a:rPr>
                        <a:t>西翼裂缝</a:t>
                      </a:r>
                      <a:endParaRPr lang="en-US" sz="1200" b="1">
                        <a:solidFill>
                          <a:srgbClr val="000000"/>
                        </a:solidFill>
                        <a:latin typeface="宋体" panose="02010600030101010101" pitchFamily="2" charset="-122"/>
                      </a:endParaRPr>
                    </a:p>
                    <a:p>
                      <a:pPr algn="ctr">
                        <a:buNone/>
                      </a:pPr>
                      <a:r>
                        <a:rPr lang="en-US" sz="1200" b="1">
                          <a:solidFill>
                            <a:srgbClr val="000000"/>
                          </a:solidFill>
                          <a:latin typeface="宋体" panose="02010600030101010101" pitchFamily="2" charset="-122"/>
                        </a:rPr>
                        <a:t>长度(m)</a:t>
                      </a:r>
                      <a:endParaRPr lang="en-US" altLang="en-US" sz="1200" b="1">
                        <a:solidFill>
                          <a:srgbClr val="000000"/>
                        </a:solidFill>
                        <a:latin typeface="宋体" panose="02010600030101010101" pitchFamily="2" charset="-122"/>
                      </a:endParaRPr>
                    </a:p>
                  </a:txBody>
                  <a:tcPr marL="12700" marR="12700" marT="12700" vert="horz" anchor="ctr" anchorCtr="0"/>
                </a:tc>
                <a:tc>
                  <a:txBody>
                    <a:bodyPr/>
                    <a:p>
                      <a:pPr algn="ctr">
                        <a:buNone/>
                      </a:pPr>
                      <a:r>
                        <a:rPr lang="en-US" sz="1200" b="1">
                          <a:solidFill>
                            <a:srgbClr val="000000"/>
                          </a:solidFill>
                          <a:latin typeface="宋体" panose="02010600030101010101" pitchFamily="2" charset="-122"/>
                        </a:rPr>
                        <a:t>东翼裂缝</a:t>
                      </a:r>
                      <a:endParaRPr lang="en-US" sz="1200" b="1">
                        <a:solidFill>
                          <a:srgbClr val="000000"/>
                        </a:solidFill>
                        <a:latin typeface="宋体" panose="02010600030101010101" pitchFamily="2" charset="-122"/>
                      </a:endParaRPr>
                    </a:p>
                    <a:p>
                      <a:pPr algn="ctr">
                        <a:buNone/>
                      </a:pPr>
                      <a:r>
                        <a:rPr lang="en-US" sz="1200" b="1">
                          <a:solidFill>
                            <a:srgbClr val="000000"/>
                          </a:solidFill>
                          <a:latin typeface="宋体" panose="02010600030101010101" pitchFamily="2" charset="-122"/>
                        </a:rPr>
                        <a:t>长度(m)</a:t>
                      </a:r>
                      <a:endParaRPr lang="en-US" altLang="en-US" sz="1200" b="1">
                        <a:solidFill>
                          <a:srgbClr val="000000"/>
                        </a:solidFill>
                        <a:latin typeface="宋体" panose="02010600030101010101" pitchFamily="2" charset="-122"/>
                      </a:endParaRPr>
                    </a:p>
                  </a:txBody>
                  <a:tcPr marL="12700" marR="12700" marT="12700" vert="horz" anchor="ctr" anchorCtr="0"/>
                </a:tc>
                <a:tc>
                  <a:txBody>
                    <a:bodyPr/>
                    <a:p>
                      <a:pPr algn="ctr">
                        <a:buNone/>
                      </a:pPr>
                      <a:r>
                        <a:rPr lang="en-US" sz="1200" b="1">
                          <a:solidFill>
                            <a:srgbClr val="000000"/>
                          </a:solidFill>
                          <a:latin typeface="宋体" panose="02010600030101010101" pitchFamily="2" charset="-122"/>
                        </a:rPr>
                        <a:t>上侧裂缝</a:t>
                      </a:r>
                      <a:endParaRPr lang="en-US" sz="1200" b="1">
                        <a:solidFill>
                          <a:srgbClr val="000000"/>
                        </a:solidFill>
                        <a:latin typeface="宋体" panose="02010600030101010101" pitchFamily="2" charset="-122"/>
                      </a:endParaRPr>
                    </a:p>
                    <a:p>
                      <a:pPr algn="ctr">
                        <a:buNone/>
                      </a:pPr>
                      <a:r>
                        <a:rPr lang="en-US" sz="1200" b="1">
                          <a:solidFill>
                            <a:srgbClr val="000000"/>
                          </a:solidFill>
                          <a:latin typeface="宋体" panose="02010600030101010101" pitchFamily="2" charset="-122"/>
                        </a:rPr>
                        <a:t>宽度(m)</a:t>
                      </a:r>
                      <a:endParaRPr lang="en-US" altLang="en-US" sz="1200" b="1">
                        <a:solidFill>
                          <a:srgbClr val="000000"/>
                        </a:solidFill>
                        <a:latin typeface="宋体" panose="02010600030101010101" pitchFamily="2" charset="-122"/>
                      </a:endParaRPr>
                    </a:p>
                  </a:txBody>
                  <a:tcPr marL="12700" marR="12700" marT="12700" vert="horz" anchor="ctr" anchorCtr="0"/>
                </a:tc>
                <a:tc>
                  <a:txBody>
                    <a:bodyPr/>
                    <a:p>
                      <a:pPr algn="ctr">
                        <a:buNone/>
                      </a:pPr>
                      <a:r>
                        <a:rPr lang="en-US" sz="1200" b="1">
                          <a:solidFill>
                            <a:srgbClr val="000000"/>
                          </a:solidFill>
                          <a:latin typeface="宋体" panose="02010600030101010101" pitchFamily="2" charset="-122"/>
                        </a:rPr>
                        <a:t>下侧裂缝</a:t>
                      </a:r>
                      <a:endParaRPr lang="en-US" sz="1200" b="1">
                        <a:solidFill>
                          <a:srgbClr val="000000"/>
                        </a:solidFill>
                        <a:latin typeface="宋体" panose="02010600030101010101" pitchFamily="2" charset="-122"/>
                      </a:endParaRPr>
                    </a:p>
                    <a:p>
                      <a:pPr algn="ctr">
                        <a:buNone/>
                      </a:pPr>
                      <a:r>
                        <a:rPr lang="en-US" sz="1200" b="1">
                          <a:solidFill>
                            <a:srgbClr val="000000"/>
                          </a:solidFill>
                          <a:latin typeface="宋体" panose="02010600030101010101" pitchFamily="2" charset="-122"/>
                        </a:rPr>
                        <a:t>宽度(m)</a:t>
                      </a:r>
                      <a:endParaRPr lang="en-US" altLang="en-US" sz="1200" b="1">
                        <a:solidFill>
                          <a:srgbClr val="000000"/>
                        </a:solidFill>
                        <a:latin typeface="宋体" panose="02010600030101010101" pitchFamily="2" charset="-122"/>
                      </a:endParaRPr>
                    </a:p>
                  </a:txBody>
                  <a:tcPr marL="12700" marR="12700" marT="12700" vert="horz" anchor="ctr" anchorCtr="0"/>
                </a:tc>
                <a:tc>
                  <a:txBody>
                    <a:bodyPr/>
                    <a:p>
                      <a:pPr algn="ctr">
                        <a:buNone/>
                      </a:pPr>
                      <a:r>
                        <a:rPr lang="en-US" sz="1200" b="1">
                          <a:solidFill>
                            <a:srgbClr val="000000"/>
                          </a:solidFill>
                          <a:latin typeface="宋体" panose="02010600030101010101" pitchFamily="2" charset="-122"/>
                        </a:rPr>
                        <a:t>裂缝高度</a:t>
                      </a:r>
                      <a:endParaRPr lang="en-US" sz="1200" b="1">
                        <a:solidFill>
                          <a:srgbClr val="000000"/>
                        </a:solidFill>
                        <a:latin typeface="宋体" panose="02010600030101010101" pitchFamily="2" charset="-122"/>
                      </a:endParaRPr>
                    </a:p>
                    <a:p>
                      <a:pPr algn="ctr">
                        <a:buNone/>
                      </a:pPr>
                      <a:r>
                        <a:rPr lang="en-US" sz="1200" b="1">
                          <a:solidFill>
                            <a:srgbClr val="000000"/>
                          </a:solidFill>
                          <a:latin typeface="宋体" panose="02010600030101010101" pitchFamily="2" charset="-122"/>
                        </a:rPr>
                        <a:t>(m)</a:t>
                      </a:r>
                      <a:endParaRPr lang="en-US" altLang="en-US" sz="1200" b="1">
                        <a:solidFill>
                          <a:srgbClr val="000000"/>
                        </a:solidFill>
                        <a:latin typeface="宋体" panose="02010600030101010101" pitchFamily="2" charset="-122"/>
                      </a:endParaRPr>
                    </a:p>
                  </a:txBody>
                  <a:tcPr marL="12700" marR="12700" marT="12700" vert="horz" anchor="ctr" anchorCtr="0"/>
                </a:tc>
                <a:tc>
                  <a:txBody>
                    <a:bodyPr/>
                    <a:p>
                      <a:pPr algn="ctr">
                        <a:buNone/>
                      </a:pPr>
                      <a:r>
                        <a:rPr lang="en-US" sz="1200" b="1">
                          <a:solidFill>
                            <a:srgbClr val="000000"/>
                          </a:solidFill>
                          <a:latin typeface="宋体" panose="02010600030101010101" pitchFamily="2" charset="-122"/>
                        </a:rPr>
                        <a:t>过井裂缝</a:t>
                      </a:r>
                      <a:endParaRPr lang="en-US" sz="1200" b="1">
                        <a:solidFill>
                          <a:srgbClr val="000000"/>
                        </a:solidFill>
                        <a:latin typeface="宋体" panose="02010600030101010101" pitchFamily="2" charset="-122"/>
                      </a:endParaRPr>
                    </a:p>
                    <a:p>
                      <a:pPr algn="ctr">
                        <a:buNone/>
                      </a:pPr>
                      <a:r>
                        <a:rPr lang="en-US" sz="1200" b="1">
                          <a:solidFill>
                            <a:srgbClr val="000000"/>
                          </a:solidFill>
                          <a:latin typeface="宋体" panose="02010600030101010101" pitchFamily="2" charset="-122"/>
                        </a:rPr>
                        <a:t>方向(°)</a:t>
                      </a:r>
                      <a:endParaRPr lang="en-US" altLang="en-US" sz="1200" b="1">
                        <a:solidFill>
                          <a:srgbClr val="000000"/>
                        </a:solidFill>
                        <a:latin typeface="宋体" panose="02010600030101010101" pitchFamily="2" charset="-122"/>
                      </a:endParaRPr>
                    </a:p>
                  </a:txBody>
                  <a:tcPr marL="12700" marR="12700" marT="12700" vert="horz" anchor="ctr" anchorCtr="0"/>
                </a:tc>
                <a:tc>
                  <a:txBody>
                    <a:bodyPr/>
                    <a:p>
                      <a:pPr algn="ctr">
                        <a:buNone/>
                      </a:pPr>
                      <a:r>
                        <a:rPr lang="en-US" sz="1200" b="1">
                          <a:solidFill>
                            <a:srgbClr val="000000"/>
                          </a:solidFill>
                          <a:latin typeface="宋体" panose="02010600030101010101" pitchFamily="2" charset="-122"/>
                        </a:rPr>
                        <a:t>不过井裂缝</a:t>
                      </a:r>
                      <a:endParaRPr lang="en-US" sz="1200" b="1">
                        <a:solidFill>
                          <a:srgbClr val="000000"/>
                        </a:solidFill>
                        <a:latin typeface="宋体" panose="02010600030101010101" pitchFamily="2" charset="-122"/>
                      </a:endParaRPr>
                    </a:p>
                    <a:p>
                      <a:pPr algn="ctr">
                        <a:buNone/>
                      </a:pPr>
                      <a:r>
                        <a:rPr lang="en-US" sz="1200" b="1">
                          <a:solidFill>
                            <a:srgbClr val="000000"/>
                          </a:solidFill>
                          <a:latin typeface="宋体" panose="02010600030101010101" pitchFamily="2" charset="-122"/>
                        </a:rPr>
                        <a:t>方位(°)</a:t>
                      </a:r>
                      <a:endParaRPr lang="en-US" altLang="en-US" sz="1200" b="1">
                        <a:solidFill>
                          <a:srgbClr val="000000"/>
                        </a:solidFill>
                        <a:latin typeface="宋体" panose="02010600030101010101" pitchFamily="2" charset="-122"/>
                      </a:endParaRPr>
                    </a:p>
                  </a:txBody>
                  <a:tcPr marL="12700" marR="12700" marT="12700" vert="horz" anchor="ctr" anchorCtr="0"/>
                </a:tc>
                <a:tc>
                  <a:txBody>
                    <a:bodyPr/>
                    <a:p>
                      <a:pPr algn="ctr">
                        <a:buNone/>
                      </a:pPr>
                      <a:r>
                        <a:rPr lang="en-US" sz="1200" b="1">
                          <a:solidFill>
                            <a:srgbClr val="000000"/>
                          </a:solidFill>
                          <a:latin typeface="宋体" panose="02010600030101010101" pitchFamily="2" charset="-122"/>
                        </a:rPr>
                        <a:t>近井裂缝方向(°)</a:t>
                      </a:r>
                      <a:endParaRPr lang="en-US" altLang="en-US" sz="1200" b="1">
                        <a:solidFill>
                          <a:srgbClr val="000000"/>
                        </a:solidFill>
                        <a:latin typeface="宋体" panose="02010600030101010101" pitchFamily="2" charset="-122"/>
                      </a:endParaRPr>
                    </a:p>
                  </a:txBody>
                  <a:tcPr marL="12700" marR="12700" marT="12700" vert="horz" anchor="ctr" anchorCtr="0"/>
                </a:tc>
              </a:tr>
              <a:tr h="381000">
                <a:tc>
                  <a:txBody>
                    <a:bodyPr/>
                    <a:p>
                      <a:pPr algn="ctr">
                        <a:buNone/>
                      </a:pPr>
                      <a:r>
                        <a:rPr lang="en-US" sz="1200">
                          <a:solidFill>
                            <a:srgbClr val="000000"/>
                          </a:solidFill>
                          <a:latin typeface="+mj-lt"/>
                          <a:cs typeface="+mj-lt"/>
                        </a:rPr>
                        <a:t>276</a:t>
                      </a:r>
                      <a:endParaRPr lang="en-US" altLang="en-US" sz="1200">
                        <a:solidFill>
                          <a:srgbClr val="000000"/>
                        </a:solidFill>
                        <a:latin typeface="+mj-lt"/>
                        <a:cs typeface="+mj-lt"/>
                      </a:endParaRPr>
                    </a:p>
                  </a:txBody>
                  <a:tcPr marL="12700" marR="12700" marT="12700" vert="horz" anchor="ctr" anchorCtr="0"/>
                </a:tc>
                <a:tc>
                  <a:txBody>
                    <a:bodyPr/>
                    <a:p>
                      <a:pPr algn="ctr">
                        <a:buClrTx/>
                        <a:buSzTx/>
                        <a:buFontTx/>
                        <a:buNone/>
                      </a:pPr>
                      <a:r>
                        <a:rPr lang="en-US" sz="1200">
                          <a:solidFill>
                            <a:srgbClr val="000000"/>
                          </a:solidFill>
                          <a:latin typeface="+mj-lt"/>
                          <a:cs typeface="+mj-lt"/>
                        </a:rPr>
                        <a:t>251.9</a:t>
                      </a:r>
                      <a:endParaRPr lang="en-US" sz="1200">
                        <a:solidFill>
                          <a:srgbClr val="000000"/>
                        </a:solidFill>
                        <a:latin typeface="+mj-lt"/>
                        <a:cs typeface="+mj-lt"/>
                      </a:endParaRPr>
                    </a:p>
                  </a:txBody>
                  <a:tcPr marL="68580" marR="68580" marT="0" marB="0" vert="horz" anchor="ctr" anchorCtr="0"/>
                </a:tc>
                <a:tc>
                  <a:txBody>
                    <a:bodyPr/>
                    <a:p>
                      <a:pPr algn="ctr">
                        <a:buClrTx/>
                        <a:buSzTx/>
                        <a:buFontTx/>
                        <a:buNone/>
                      </a:pPr>
                      <a:r>
                        <a:rPr lang="en-US" sz="1200">
                          <a:solidFill>
                            <a:srgbClr val="000000"/>
                          </a:solidFill>
                          <a:latin typeface="+mj-lt"/>
                          <a:cs typeface="+mj-lt"/>
                        </a:rPr>
                        <a:t>255.3</a:t>
                      </a:r>
                      <a:endParaRPr lang="en-US" sz="1200">
                        <a:solidFill>
                          <a:srgbClr val="000000"/>
                        </a:solidFill>
                        <a:latin typeface="+mj-lt"/>
                        <a:cs typeface="+mj-lt"/>
                      </a:endParaRPr>
                    </a:p>
                  </a:txBody>
                  <a:tcPr marL="68580" marR="68580" marT="0" marB="0" vert="horz" anchor="ctr" anchorCtr="0"/>
                </a:tc>
                <a:tc>
                  <a:txBody>
                    <a:bodyPr/>
                    <a:p>
                      <a:pPr algn="ctr">
                        <a:buClrTx/>
                        <a:buSzTx/>
                        <a:buFontTx/>
                        <a:buNone/>
                      </a:pPr>
                      <a:r>
                        <a:rPr lang="en-US" sz="1200">
                          <a:solidFill>
                            <a:srgbClr val="000000"/>
                          </a:solidFill>
                          <a:latin typeface="+mj-lt"/>
                          <a:cs typeface="+mj-lt"/>
                        </a:rPr>
                        <a:t>167.1</a:t>
                      </a:r>
                      <a:endParaRPr lang="en-US" sz="1200">
                        <a:solidFill>
                          <a:srgbClr val="000000"/>
                        </a:solidFill>
                        <a:latin typeface="+mj-lt"/>
                        <a:cs typeface="+mj-lt"/>
                      </a:endParaRPr>
                    </a:p>
                  </a:txBody>
                  <a:tcPr marL="68580" marR="68580" marT="0" marB="0" vert="horz" anchor="ctr" anchorCtr="0"/>
                </a:tc>
                <a:tc>
                  <a:txBody>
                    <a:bodyPr/>
                    <a:p>
                      <a:pPr algn="ctr">
                        <a:buClrTx/>
                        <a:buSzTx/>
                        <a:buFontTx/>
                        <a:buNone/>
                      </a:pPr>
                      <a:r>
                        <a:rPr lang="en-US" sz="1200">
                          <a:solidFill>
                            <a:srgbClr val="000000"/>
                          </a:solidFill>
                          <a:latin typeface="+mj-lt"/>
                          <a:cs typeface="+mj-lt"/>
                        </a:rPr>
                        <a:t>137.8</a:t>
                      </a:r>
                      <a:endParaRPr lang="en-US" sz="1200">
                        <a:solidFill>
                          <a:srgbClr val="000000"/>
                        </a:solidFill>
                        <a:latin typeface="+mj-lt"/>
                        <a:cs typeface="+mj-lt"/>
                      </a:endParaRPr>
                    </a:p>
                  </a:txBody>
                  <a:tcPr marL="68580" marR="68580" marT="0" marB="0" vert="horz" anchor="ctr" anchorCtr="0"/>
                </a:tc>
                <a:tc>
                  <a:txBody>
                    <a:bodyPr/>
                    <a:p>
                      <a:pPr algn="ctr">
                        <a:buClrTx/>
                        <a:buSzTx/>
                        <a:buFontTx/>
                        <a:buNone/>
                      </a:pPr>
                      <a:r>
                        <a:rPr lang="en-US" sz="1200">
                          <a:solidFill>
                            <a:srgbClr val="000000"/>
                          </a:solidFill>
                          <a:latin typeface="+mj-lt"/>
                          <a:cs typeface="+mj-lt"/>
                        </a:rPr>
                        <a:t>34.7</a:t>
                      </a:r>
                      <a:endParaRPr lang="en-US" sz="1200">
                        <a:solidFill>
                          <a:srgbClr val="000000"/>
                        </a:solidFill>
                        <a:latin typeface="+mj-lt"/>
                        <a:cs typeface="+mj-lt"/>
                      </a:endParaRPr>
                    </a:p>
                  </a:txBody>
                  <a:tcPr marL="68580" marR="68580" marT="0" marB="0" vert="horz" anchor="ctr" anchorCtr="0"/>
                </a:tc>
                <a:tc>
                  <a:txBody>
                    <a:bodyPr/>
                    <a:p>
                      <a:pPr algn="ctr">
                        <a:buClrTx/>
                        <a:buSzTx/>
                        <a:buFontTx/>
                        <a:buNone/>
                      </a:pPr>
                      <a:r>
                        <a:rPr lang="en-US" sz="1200">
                          <a:solidFill>
                            <a:srgbClr val="000000"/>
                          </a:solidFill>
                          <a:latin typeface="+mj-lt"/>
                          <a:cs typeface="+mj-lt"/>
                        </a:rPr>
                        <a:t>NW73、NE88</a:t>
                      </a:r>
                      <a:endParaRPr lang="en-US" sz="1200">
                        <a:solidFill>
                          <a:srgbClr val="000000"/>
                        </a:solidFill>
                        <a:latin typeface="+mj-lt"/>
                        <a:cs typeface="+mj-lt"/>
                      </a:endParaRPr>
                    </a:p>
                  </a:txBody>
                  <a:tcPr marL="68580" marR="68580" marT="0" marB="0" vert="horz" anchor="ctr" anchorCtr="0"/>
                </a:tc>
                <a:tc>
                  <a:txBody>
                    <a:bodyPr/>
                    <a:p>
                      <a:pPr algn="ctr">
                        <a:buClrTx/>
                        <a:buSzTx/>
                        <a:buFontTx/>
                        <a:buNone/>
                      </a:pPr>
                      <a:r>
                        <a:rPr lang="en-US" sz="1200">
                          <a:solidFill>
                            <a:srgbClr val="000000"/>
                          </a:solidFill>
                          <a:latin typeface="+mj-lt"/>
                          <a:cs typeface="+mj-lt"/>
                        </a:rPr>
                        <a:t>NW45、NW77、NE67、NE75</a:t>
                      </a:r>
                      <a:endParaRPr lang="en-US" sz="1200">
                        <a:solidFill>
                          <a:srgbClr val="000000"/>
                        </a:solidFill>
                        <a:latin typeface="+mj-lt"/>
                        <a:cs typeface="+mj-lt"/>
                      </a:endParaRPr>
                    </a:p>
                  </a:txBody>
                  <a:tcPr marL="68580" marR="68580" marT="0" marB="0" vert="horz" anchor="ctr" anchorCtr="0"/>
                </a:tc>
                <a:tc>
                  <a:txBody>
                    <a:bodyPr/>
                    <a:p>
                      <a:pPr algn="ctr">
                        <a:buClrTx/>
                        <a:buSzTx/>
                        <a:buFontTx/>
                        <a:buNone/>
                      </a:pPr>
                      <a:r>
                        <a:rPr lang="en-US" sz="1200">
                          <a:solidFill>
                            <a:srgbClr val="000000"/>
                          </a:solidFill>
                          <a:latin typeface="+mj-lt"/>
                          <a:cs typeface="+mj-lt"/>
                        </a:rPr>
                        <a:t>NW40-70、NE70-90</a:t>
                      </a:r>
                      <a:endParaRPr lang="en-US" sz="1200">
                        <a:solidFill>
                          <a:srgbClr val="000000"/>
                        </a:solidFill>
                        <a:latin typeface="+mj-lt"/>
                        <a:cs typeface="+mj-lt"/>
                      </a:endParaRPr>
                    </a:p>
                  </a:txBody>
                  <a:tcPr marL="68580" marR="68580" marT="0" marB="0" vert="horz" anchor="ctr" anchorCtr="0"/>
                </a:tc>
              </a:tr>
              <a:tr h="381000">
                <a:tc>
                  <a:txBody>
                    <a:bodyPr/>
                    <a:p>
                      <a:pPr algn="ctr">
                        <a:buNone/>
                      </a:pPr>
                      <a:r>
                        <a:rPr lang="en-US" sz="1200">
                          <a:solidFill>
                            <a:srgbClr val="000000"/>
                          </a:solidFill>
                          <a:latin typeface="+mj-lt"/>
                          <a:cs typeface="+mj-lt"/>
                        </a:rPr>
                        <a:t>430</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214.5</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211.7</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57.8</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50.6</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30.4</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NE53、NW72</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NE49、NE64、NW3、NW80</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NE15-30、NW50-70</a:t>
                      </a:r>
                      <a:endParaRPr lang="en-US" altLang="en-US" sz="1200">
                        <a:solidFill>
                          <a:srgbClr val="000000"/>
                        </a:solidFill>
                        <a:latin typeface="+mj-lt"/>
                        <a:cs typeface="+mj-lt"/>
                      </a:endParaRPr>
                    </a:p>
                  </a:txBody>
                  <a:tcPr marL="12700" marR="12700" marT="12700" vert="horz" anchor="ctr" anchorCtr="0"/>
                </a:tc>
              </a:tr>
              <a:tr h="381000">
                <a:tc>
                  <a:txBody>
                    <a:bodyPr/>
                    <a:p>
                      <a:pPr algn="ctr">
                        <a:buNone/>
                      </a:pPr>
                      <a:r>
                        <a:rPr lang="en-US" sz="1200">
                          <a:solidFill>
                            <a:srgbClr val="000000"/>
                          </a:solidFill>
                          <a:latin typeface="+mj-lt"/>
                          <a:cs typeface="+mj-lt"/>
                        </a:rPr>
                        <a:t>247</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155.1</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191.6</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94.2</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68.5</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23.5</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NE67、NW48</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NE31、NE45、NW6、NW29</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NE20-50、NW30-60</a:t>
                      </a:r>
                      <a:endParaRPr lang="en-US" altLang="en-US" sz="1200">
                        <a:solidFill>
                          <a:srgbClr val="000000"/>
                        </a:solidFill>
                        <a:latin typeface="+mj-lt"/>
                        <a:cs typeface="+mj-lt"/>
                      </a:endParaRPr>
                    </a:p>
                  </a:txBody>
                  <a:tcPr marL="12700" marR="12700" marT="12700" vert="horz" anchor="ctr" anchorCtr="0"/>
                </a:tc>
              </a:tr>
              <a:tr h="381000">
                <a:tc>
                  <a:txBody>
                    <a:bodyPr/>
                    <a:p>
                      <a:pPr algn="ctr">
                        <a:buNone/>
                      </a:pPr>
                      <a:r>
                        <a:rPr lang="en-US" sz="1200">
                          <a:solidFill>
                            <a:srgbClr val="000000"/>
                          </a:solidFill>
                          <a:latin typeface="+mj-lt"/>
                          <a:cs typeface="+mj-lt"/>
                        </a:rPr>
                        <a:t>806</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71.6</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90.8</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35.1</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24.1</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20.5</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NW72、NE34</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NW40、NW59、NE57、NE61</a:t>
                      </a:r>
                      <a:endParaRPr lang="en-US" altLang="en-US" sz="1200">
                        <a:solidFill>
                          <a:srgbClr val="000000"/>
                        </a:solidFill>
                        <a:latin typeface="+mj-lt"/>
                        <a:cs typeface="+mj-lt"/>
                      </a:endParaRPr>
                    </a:p>
                  </a:txBody>
                  <a:tcPr marL="12700" marR="12700" marT="12700" vert="horz" anchor="ctr" anchorCtr="0"/>
                </a:tc>
                <a:tc>
                  <a:txBody>
                    <a:bodyPr/>
                    <a:p>
                      <a:pPr algn="ctr">
                        <a:buNone/>
                      </a:pPr>
                      <a:r>
                        <a:rPr lang="en-US" sz="1200">
                          <a:solidFill>
                            <a:srgbClr val="000000"/>
                          </a:solidFill>
                          <a:latin typeface="+mj-lt"/>
                          <a:cs typeface="+mj-lt"/>
                        </a:rPr>
                        <a:t>NW60-90、NE50-70</a:t>
                      </a:r>
                      <a:endParaRPr lang="en-US" altLang="en-US" sz="1200">
                        <a:solidFill>
                          <a:srgbClr val="000000"/>
                        </a:solidFill>
                        <a:latin typeface="+mj-lt"/>
                        <a:cs typeface="+mj-lt"/>
                      </a:endParaRPr>
                    </a:p>
                  </a:txBody>
                  <a:tcPr marL="12700" marR="12700" marT="12700" vert="horz" anchor="ctr" anchorCtr="0"/>
                </a:tc>
              </a:tr>
            </a:tbl>
          </a:graphicData>
        </a:graphic>
      </p:graphicFrame>
      <p:sp>
        <p:nvSpPr>
          <p:cNvPr id="6" name="文本框 5"/>
          <p:cNvSpPr txBox="1"/>
          <p:nvPr>
            <p:custDataLst>
              <p:tags r:id="rId1"/>
            </p:custDataLst>
          </p:nvPr>
        </p:nvSpPr>
        <p:spPr>
          <a:xfrm>
            <a:off x="3491865" y="2060575"/>
            <a:ext cx="2787015" cy="398780"/>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zh-CN" sz="2000" b="1">
                <a:latin typeface="微软雅黑" panose="020B0503020204020204" charset="-122"/>
                <a:ea typeface="微软雅黑" panose="020B0503020204020204" charset="-122"/>
                <a:cs typeface="微软雅黑" panose="020B0503020204020204" charset="-122"/>
                <a:sym typeface="+mn-ea"/>
              </a:rPr>
              <a:t>人工裂缝尺度</a:t>
            </a:r>
            <a:r>
              <a:rPr lang="zh-CN" altLang="zh-CN" sz="2000" b="1">
                <a:latin typeface="微软雅黑" panose="020B0503020204020204" charset="-122"/>
                <a:ea typeface="微软雅黑" panose="020B0503020204020204" charset="-122"/>
                <a:cs typeface="微软雅黑" panose="020B0503020204020204" charset="-122"/>
                <a:sym typeface="+mn-ea"/>
              </a:rPr>
              <a:t>汇总表</a:t>
            </a:r>
            <a:endParaRPr lang="zh-CN" altLang="zh-CN" sz="2000" b="1">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marL="838200" indent="-838200" algn="l" defTabSz="914400" eaLnBrk="1" hangingPunct="1">
              <a:buClrTx/>
              <a:buSzTx/>
            </a:pPr>
            <a:r>
              <a:rPr lang="zh-CN" altLang="en-US" sz="3600" b="1" dirty="0">
                <a:latin typeface="黑体" panose="02010609060101010101" pitchFamily="49" charset="-122"/>
                <a:ea typeface="黑体" panose="02010609060101010101" pitchFamily="49" charset="-122"/>
                <a:cs typeface="+mn-cs"/>
              </a:rPr>
              <a:t>总结</a:t>
            </a:r>
            <a:endParaRPr lang="zh-CN" altLang="en-US" sz="3600" b="1" dirty="0">
              <a:latin typeface="黑体" panose="02010609060101010101" pitchFamily="49" charset="-122"/>
              <a:ea typeface="黑体" panose="02010609060101010101" pitchFamily="49" charset="-122"/>
              <a:cs typeface="+mn-cs"/>
            </a:endParaRPr>
          </a:p>
        </p:txBody>
      </p:sp>
      <p:sp>
        <p:nvSpPr>
          <p:cNvPr id="3" name="内容占位符 2"/>
          <p:cNvSpPr>
            <a:spLocks noGrp="1"/>
          </p:cNvSpPr>
          <p:nvPr>
            <p:ph idx="1"/>
          </p:nvPr>
        </p:nvSpPr>
        <p:spPr>
          <a:xfrm>
            <a:off x="457200" y="1988820"/>
            <a:ext cx="8229600" cy="4244975"/>
          </a:xfrm>
        </p:spPr>
        <p:txBody>
          <a:bodyPr/>
          <a:p>
            <a:pPr marL="285750" indent="-285750">
              <a:lnSpc>
                <a:spcPct val="150000"/>
              </a:lnSpc>
              <a:buFont typeface="Wingdings" panose="05000000000000000000" charset="0"/>
              <a:buChar char="Ø"/>
            </a:pPr>
            <a:r>
              <a:rPr lang="zh-CN" sz="1600">
                <a:sym typeface="+mn-ea"/>
              </a:rPr>
              <a:t>监测区位于喜马拉雅山极远的北部，应力状态复杂、应力方向不稳定，稍有干扰，人工裂缝方向就会出现波动。</a:t>
            </a:r>
            <a:endParaRPr lang="zh-CN" sz="1600"/>
          </a:p>
          <a:p>
            <a:pPr marL="285750" indent="-285750">
              <a:lnSpc>
                <a:spcPct val="150000"/>
              </a:lnSpc>
              <a:buFont typeface="Wingdings" panose="05000000000000000000" charset="0"/>
              <a:buChar char="Ø"/>
            </a:pPr>
            <a:r>
              <a:rPr lang="zh-CN" sz="1600">
                <a:sym typeface="+mn-ea"/>
              </a:rPr>
              <a:t>测试井在压应力增高区，地层压力会相较增大，在压应力降低区，会出现流体汇聚，出现高产井。</a:t>
            </a:r>
            <a:endParaRPr lang="zh-CN" sz="1600">
              <a:sym typeface="+mn-ea"/>
            </a:endParaRPr>
          </a:p>
          <a:p>
            <a:pPr marL="285750" indent="-285750">
              <a:lnSpc>
                <a:spcPct val="150000"/>
              </a:lnSpc>
              <a:buFont typeface="Wingdings" panose="05000000000000000000" charset="0"/>
              <a:buChar char="Ø"/>
            </a:pPr>
            <a:r>
              <a:rPr lang="zh-CN" altLang="en-US" sz="1600"/>
              <a:t>276井临近构造走向平滑位置，806井距构造较远，其人工裂缝方向反映了该位置的区域应力方向。247井、430井紧邻构造交汇位置；在区域应力作用下，该构造左侧一支有左旋趋势。下面构造与区域应力夹角较大，没有平移趋势。左侧构造与下面构造的交汇位置应该出现沿着左侧构造的挤压滑动趋势，使局部压应力增加，影响人工裂缝方向，使其略有右旋。通常，构造端部、交汇位置，可能出现局部应力变化，进而导致人工裂缝方向变化，应该是一个需要关注的问题。</a:t>
            </a:r>
            <a:endParaRPr lang="zh-CN" altLang="en-US" sz="160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文本框 28675"/>
          <p:cNvSpPr txBox="1"/>
          <p:nvPr/>
        </p:nvSpPr>
        <p:spPr>
          <a:xfrm>
            <a:off x="3209925" y="2916238"/>
            <a:ext cx="2792413" cy="762000"/>
          </a:xfrm>
          <a:prstGeom prst="rect">
            <a:avLst/>
          </a:prstGeom>
          <a:noFill/>
          <a:ln w="9525">
            <a:noFill/>
          </a:ln>
        </p:spPr>
        <p:txBody>
          <a:bodyPr wrap="none" anchor="t" anchorCtr="0">
            <a:spAutoFit/>
          </a:bodyPr>
          <a:lstStyle/>
          <a:p>
            <a:r>
              <a:rPr lang="en-US" altLang="zh-CN" sz="4400" b="1" dirty="0">
                <a:latin typeface="Arial" panose="020B0604020202020204" pitchFamily="34" charset="0"/>
                <a:ea typeface="宋体" panose="02010600030101010101" pitchFamily="2" charset="-122"/>
              </a:rPr>
              <a:t>THE  END</a:t>
            </a:r>
            <a:endParaRPr lang="en-US" altLang="zh-CN" sz="4400" b="1" dirty="0">
              <a:latin typeface="Arial" panose="020B0604020202020204" pitchFamily="34" charset="0"/>
              <a:ea typeface="宋体" panose="02010600030101010101" pitchFamily="2" charset="-122"/>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TABLE_ENDDRAG_ORIGIN_RECT" val="495*174"/>
  <p:tag name="TABLE_ENDDRAG_RECT" val="75*165*495*174"/>
  <p:tag name="KSO_WM_UNIT_TABLE_BEAUTIFY" val="smartTable{fab7ca0f-c04d-4ebe-9861-21f62c93150e}"/>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TABLE_ENDDRAG_ORIGIN_RECT" val="415*239"/>
  <p:tag name="TABLE_ENDDRAG_RECT" val="145*166*415*239"/>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TABLE_ENDDRAG_ORIGIN_RECT" val="508*84"/>
  <p:tag name="TABLE_ENDDRAG_RECT" val="94*149*508*84"/>
</p:tagLst>
</file>

<file path=ppt/tags/tag45.xml><?xml version="1.0" encoding="utf-8"?>
<p:tagLst xmlns:p="http://schemas.openxmlformats.org/presentationml/2006/main">
  <p:tag name="KSO_WM_UNIT_TABLE_BEAUTIFY" val="smartTable{cb5f8fc5-3f63-463c-911a-ca7cc5081e1c}"/>
  <p:tag name="TABLE_ENDDRAG_ORIGIN_RECT" val="614*104"/>
  <p:tag name="TABLE_ENDDRAG_RECT" val="56*343*614*104"/>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TABLE_ENDDRAG_ORIGIN_RECT" val="495*174"/>
  <p:tag name="TABLE_ENDDRAG_RECT" val="75*165*495*174"/>
  <p:tag name="KSO_WM_UNIT_TABLE_BEAUTIFY" val="smartTable{e6c49dd5-7f8a-4c5c-ad89-e2fd5ab28e84}"/>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TABLE_ENDDRAG_ORIGIN_RECT" val="415*239"/>
  <p:tag name="TABLE_ENDDRAG_RECT" val="145*166*415*239"/>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TABLE_ENDDRAG_ORIGIN_RECT" val="535*79"/>
  <p:tag name="TABLE_ENDDRAG_RECT" val="82*192*535*79"/>
</p:tagLst>
</file>

<file path=ppt/tags/tag72.xml><?xml version="1.0" encoding="utf-8"?>
<p:tagLst xmlns:p="http://schemas.openxmlformats.org/presentationml/2006/main">
  <p:tag name="TABLE_ENDDRAG_ORIGIN_RECT" val="527*111"/>
  <p:tag name="TABLE_ENDDRAG_RECT" val="90*331*527*111"/>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TABLE_ENDDRAG_ORIGIN_RECT" val="495*174"/>
  <p:tag name="TABLE_ENDDRAG_RECT" val="75*165*495*174"/>
  <p:tag name="KSO_WM_UNIT_TABLE_BEAUTIFY" val="smartTable{10b88d23-4919-4d21-86d3-bc1c4dfc6c5c}"/>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TABLE_ENDDRAG_ORIGIN_RECT" val="415*239"/>
  <p:tag name="TABLE_ENDDRAG_RECT" val="145*166*415*239"/>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TABLE_ENDDRAG_ORIGIN_RECT" val="503*74"/>
  <p:tag name="TABLE_ENDDRAG_RECT" val="104*190*503*74"/>
</p:tagLst>
</file>

<file path=ppt/tags/tag98.xml><?xml version="1.0" encoding="utf-8"?>
<p:tagLst xmlns:p="http://schemas.openxmlformats.org/presentationml/2006/main">
  <p:tag name="TABLE_ENDDRAG_ORIGIN_RECT" val="505*104"/>
  <p:tag name="TABLE_ENDDRAG_RECT" val="104*338*505*104"/>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TABLE_ENDDRAG_ORIGIN_RECT" val="495*174"/>
  <p:tag name="TABLE_ENDDRAG_RECT" val="75*165*495*174"/>
  <p:tag name="KSO_WM_UNIT_TABLE_BEAUTIFY" val="smartTable{2e484e64-fa6d-4efd-a6ef-6d6151b9a745}"/>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TABLE_ENDDRAG_ORIGIN_RECT" val="415*239"/>
  <p:tag name="TABLE_ENDDRAG_RECT" val="145*166*415*239"/>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TABLE_ENDDRAG_ORIGIN_RECT" val="503*74"/>
  <p:tag name="TABLE_ENDDRAG_RECT" val="104*190*503*74"/>
</p:tagLst>
</file>

<file path=ppt/tags/tag124.xml><?xml version="1.0" encoding="utf-8"?>
<p:tagLst xmlns:p="http://schemas.openxmlformats.org/presentationml/2006/main">
  <p:tag name="TABLE_ENDDRAG_ORIGIN_RECT" val="505*104"/>
  <p:tag name="TABLE_ENDDRAG_RECT" val="104*338*505*104"/>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COMMONDATA" val="eyJoZGlkIjoiNWY0ZDI1M2Y5N2QxOGRjZTQ5NTkyOTliMzBlN2M4NTMifQ=="/>
  <p:tag name="KSO_WPP_MARK_KEY" val="4d617371-e19d-4bba-8c85-72bac8a38376"/>
  <p:tag name="commondata" val="eyJoZGlkIjoiN2Y1ZTgzMjdmMWE0Y2E5MzdlYTAzMzM2M2Q2YzY4OTMifQ=="/>
</p:tagLst>
</file>

<file path=ppt/theme/theme1.xml><?xml version="1.0" encoding="utf-8"?>
<a:theme xmlns:a="http://schemas.openxmlformats.org/drawingml/2006/main" name="Pixel">
  <a:themeElements>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Pixel</Template>
  <TotalTime>0</TotalTime>
  <Words>10812</Words>
  <Application>WPS 演示</Application>
  <PresentationFormat>全屏显示(4:3)</PresentationFormat>
  <Paragraphs>1235</Paragraphs>
  <Slides>79</Slides>
  <Notes>0</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79</vt:i4>
      </vt:variant>
    </vt:vector>
  </HeadingPairs>
  <TitlesOfParts>
    <vt:vector size="92" baseType="lpstr">
      <vt:lpstr>Arial</vt:lpstr>
      <vt:lpstr>宋体</vt:lpstr>
      <vt:lpstr>Wingdings</vt:lpstr>
      <vt:lpstr>Times New Roman</vt:lpstr>
      <vt:lpstr>Arial Black</vt:lpstr>
      <vt:lpstr>微软雅黑</vt:lpstr>
      <vt:lpstr>黑体</vt:lpstr>
      <vt:lpstr>Arial Unicode MS</vt:lpstr>
      <vt:lpstr>Wingdings</vt:lpstr>
      <vt:lpstr>Calibri</vt:lpstr>
      <vt:lpstr>Times New Roman</vt:lpstr>
      <vt:lpstr>Pixel</vt:lpstr>
      <vt:lpstr>Equation.3</vt:lpstr>
      <vt:lpstr>KKM23-24年四口井井压裂微地震裂缝监测报告</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总结</vt:lpstr>
      <vt:lpstr>总结</vt:lpstr>
      <vt:lpstr>总结</vt:lpstr>
      <vt:lpstr>总结</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古龙南-平10井 水力压裂微地震裂缝监测报告</dc:title>
  <dc:creator>Administrator</dc:creator>
  <cp:lastModifiedBy>唐超宇</cp:lastModifiedBy>
  <cp:revision>198</cp:revision>
  <dcterms:created xsi:type="dcterms:W3CDTF">2015-06-30T07:31:00Z</dcterms:created>
  <dcterms:modified xsi:type="dcterms:W3CDTF">2024-10-18T15:39:25Z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2052-12.1.0.18276</vt:lpwstr>
  </property>
  <property fmtid="{D5CDD505-2E9C-101B-9397-08002B2CF9AE}" pid="3" name="ICV">
    <vt:lpwstr>DE284B6B82544BBA9F39474F766828AF_12</vt:lpwstr>
  </property>
</Properties>
</file>